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rts/chart1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2" r:id="rId23"/>
    <p:sldId id="273" r:id="rId24"/>
    <p:sldId id="274" r:id="rId25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notesMasterIdLst>
    <p:notesMasterId r:id="rId18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10" Type="http://schemas.openxmlformats.org/officeDocument/2006/relationships/slide" Target="slides/slide11.xml"/><Relationship Id="rId11" Type="http://schemas.openxmlformats.org/officeDocument/2006/relationships/slide" Target="slides/slide12.xml"/><Relationship Id="rId12" Type="http://schemas.openxmlformats.org/officeDocument/2006/relationships/slide" Target="slides/slide13.xml"/><Relationship Id="rId13" Type="http://schemas.openxmlformats.org/officeDocument/2006/relationships/slide" Target="slides/slide14.xml"/><Relationship Id="rId14" Type="http://schemas.openxmlformats.org/officeDocument/2006/relationships/slide" Target="slides/slide15.xml"/><Relationship Id="rId15" Type="http://schemas.openxmlformats.org/officeDocument/2006/relationships/slide" Target="slides/slide16.xml"/><Relationship Id="rId16" Type="http://schemas.openxmlformats.org/officeDocument/2006/relationships/slide" Target="slides/slide17.xml"/><Relationship Id="rId17" Type="http://schemas.openxmlformats.org/officeDocument/2006/relationships/slide" Target="slides/slide18.xml"/><Relationship Id="rId18" Type="http://schemas.openxmlformats.org/officeDocument/2006/relationships/notesMaster" Target="notesMasters/notesMaster1.xml"/><Relationship Id="rId19" Type="http://schemas.openxmlformats.org/officeDocument/2006/relationships/presProps" Target="presProps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23" Type="http://schemas.openxmlformats.org/officeDocument/2006/relationships/slide" Target="slides/slide8.xml"/><Relationship Id="rId24" Type="http://schemas.openxmlformats.org/officeDocument/2006/relationships/slide" Target="slides/slide9.xml"/><Relationship Id="rId25" Type="http://schemas.openxmlformats.org/officeDocument/2006/relationships/slide" Target="slides/slide10.xml"/></Relationships>
</file>

<file path=ppt/charts/_rels/chart1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25th Percentile Hourly Floor</c:v>
                </c:pt>
              </c:strCache>
            </c:strRef>
          </c:tx>
          <c:spPr>
            <a:solidFill>
              <a:srgbClr val="1E2761"/>
            </a:solidFill>
            <a:effectLst/>
          </c:spPr>
          <c:invertIfNegative val="0"/>
          <c:dLbls>
            <c:numFmt formatCode="$#0.00" sourceLinked="0"/>
            <c:txPr>
              <a:bodyPr/>
              <a:lstStyle/>
              <a:p>
                <a:pPr>
                  <a:defRPr b="0" i="0" strike="noStrike" sz="900" u="none">
                    <a:solidFill>
                      <a:srgbClr val="1E2761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Sheet1!$A$2:$A$8</c:f>
              <c:multiLvlStrCache>
                <c:ptCount val="7"/>
                <c:lvl>
                  <c:pt idx="0">
                    <c:v>Fast Food Worker</c:v>
                  </c:pt>
                  <c:pt idx="1">
                    <c:v>Childcare Worker</c:v>
                  </c:pt>
                  <c:pt idx="2">
                    <c:v>Retail Sales</c:v>
                  </c:pt>
                  <c:pt idx="3">
                    <c:v>Construction</c:v>
                  </c:pt>
                  <c:pt idx="4">
                    <c:v>Registered Nurse</c:v>
                  </c:pt>
                  <c:pt idx="5">
                    <c:v>Engineer</c:v>
                  </c:pt>
                  <c:pt idx="6">
                    <c:v>Surgeon</c:v>
                  </c:pt>
                </c:lvl>
              </c:multiLvlStrCache>
            </c:multiLvl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13.5</c:v>
                </c:pt>
                <c:pt idx="1">
                  <c:v>11.08</c:v>
                </c:pt>
                <c:pt idx="2">
                  <c:v>14.2</c:v>
                </c:pt>
                <c:pt idx="3">
                  <c:v>22.3</c:v>
                </c:pt>
                <c:pt idx="4">
                  <c:v>36.8</c:v>
                </c:pt>
                <c:pt idx="5">
                  <c:v>49.5</c:v>
                </c:pt>
                <c:pt idx="6">
                  <c:v>92.4</c:v>
                </c:pt>
              </c:numCache>
            </c:numRef>
          </c:val>
        </c:ser>
        <c:dLbls>
          <c:numFmt formatCode="$#0.00" sourceLinked="0"/>
          <c:txPr>
            <a:bodyPr/>
            <a:lstStyle/>
            <a:p>
              <a:pPr>
                <a:defRPr b="0" i="0" strike="noStrike" sz="900" u="none">
                  <a:solidFill>
                    <a:srgbClr val="1E2761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15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900" b="0" i="0" u="none" strike="noStrike">
                <a:solidFill>
                  <a:srgbClr val="1A1A1A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b"/>
        <c:majorGridlines>
          <c:spPr>
            <a:ln w="6350" cap="flat">
              <a:solidFill>
                <a:srgbClr val="E2E8F0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900" b="0" i="0" u="none" strike="noStrike">
                <a:solidFill>
                  <a:srgbClr val="6B7280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9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image" Target="../media/image-8-4.png"/><Relationship Id="rId5" Type="http://schemas.openxmlformats.org/officeDocument/2006/relationships/slideLayout" Target="../slideLayouts/slideLayout1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image" Target="../media/image-13-2.png"/><Relationship Id="rId3" Type="http://schemas.openxmlformats.org/officeDocument/2006/relationships/image" Target="../media/image-13-3.png"/><Relationship Id="rId4" Type="http://schemas.openxmlformats.org/officeDocument/2006/relationships/image" Target="../media/image-13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3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5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image" Target="../media/image-3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3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chart" Target="../charts/chart1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6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image" Target="../media/image-8-4.png"/><Relationship Id="rId5" Type="http://schemas.openxmlformats.org/officeDocument/2006/relationships/slideLayout" Target="../slideLayouts/slideLayout1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image" Target="../media/image-8-4.png"/><Relationship Id="rId5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434840" y="685800"/>
            <a:ext cx="274320" cy="274320"/>
          </a:xfrm>
          <a:prstGeom prst="ellipse">
            <a:avLst/>
          </a:prstGeom>
          <a:solidFill>
            <a:srgbClr val="C9A227"/>
          </a:solidFill>
          <a:ln w="12700">
            <a:solidFill>
              <a:srgbClr val="C9A227"/>
            </a:solidFill>
            <a:prstDash val="solid"/>
          </a:ln>
        </p:spPr>
        <p:txBody>
          <a:bodyPr/>
          <a:p/>
        </p:txBody>
      </p:sp>
      <p:sp>
        <p:nvSpPr>
          <p:cNvPr id="3" name="Text 1"/>
          <p:cNvSpPr/>
          <p:nvPr/>
        </p:nvSpPr>
        <p:spPr>
          <a:xfrm>
            <a:off x="274320" y="1280160"/>
            <a:ext cx="85953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5400" b="1" spc="400" kern="0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WE THE PEOPLE</a:t>
            </a:r>
            <a:endParaRPr lang="en-US" sz="5400" dirty="0"/>
          </a:p>
        </p:txBody>
      </p:sp>
      <p:sp>
        <p:nvSpPr>
          <p:cNvPr id="4" name="Text 2"/>
          <p:cNvSpPr/>
          <p:nvPr/>
        </p:nvSpPr>
        <p:spPr>
          <a:xfrm>
            <a:off x="457200" y="228600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600" i="1" dirty="0">
                <a:solidFill>
                  <a:srgbClr val="CADCF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An Architecture for Shared Prosperity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457200" y="338328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i="1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When I do well, we all do well.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457200" y="448056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Jason Robertson  ·  Ohio  ·  2026</a:t>
            </a:r>
            <a:endParaRPr lang="en-US" sz="1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Beyond payroll: four different funding mechanisms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457200" y="914400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Pillars where the funding mechanism fits the policy substance differently from a payroll contribution.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548640" y="1417320"/>
            <a:ext cx="3931920" cy="15087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520" y="1600200"/>
            <a:ext cx="457200" cy="45720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325880" y="1581912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Civic Infrastructure (P7)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731520" y="2130552"/>
            <a:ext cx="3566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Universal broadband + cellular + 911 modernization + identity theft reduction + civic infrastructure. Funded by Federal Infrastructure Fee + sovereign fund returns.</a:t>
            </a:r>
            <a:endParaRPr lang="en-US" sz="1000" dirty="0"/>
          </a:p>
        </p:txBody>
      </p:sp>
      <p:sp>
        <p:nvSpPr>
          <p:cNvPr id="8" name="Text 5"/>
          <p:cNvSpPr/>
          <p:nvPr/>
        </p:nvSpPr>
        <p:spPr>
          <a:xfrm>
            <a:off x="731520" y="2642616"/>
            <a:ext cx="35661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Federal infrastructure fee recovers cost from companies, not from individual workers</a:t>
            </a:r>
            <a:endParaRPr lang="en-US" sz="1000" dirty="0"/>
          </a:p>
        </p:txBody>
      </p:sp>
      <p:sp>
        <p:nvSpPr>
          <p:cNvPr id="9" name="Shape 6"/>
          <p:cNvSpPr/>
          <p:nvPr/>
        </p:nvSpPr>
        <p:spPr>
          <a:xfrm>
            <a:off x="4663440" y="1417320"/>
            <a:ext cx="3931920" cy="15087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10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6320" y="1600200"/>
            <a:ext cx="457200" cy="457200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5440680" y="1581912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Federal Housing Investment (P10)</a:t>
            </a:r>
            <a:endParaRPr lang="en-US" sz="1600" dirty="0"/>
          </a:p>
        </p:txBody>
      </p:sp>
      <p:sp>
        <p:nvSpPr>
          <p:cNvPr id="12" name="Text 8"/>
          <p:cNvSpPr/>
          <p:nvPr/>
        </p:nvSpPr>
        <p:spPr>
          <a:xfrm>
            <a:off x="4846320" y="2130552"/>
            <a:ext cx="3566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Universal rental assistance + federal-state conditional grants for supply expansion. Funded by general revenue from high-earner architecture.</a:t>
            </a:r>
            <a:endParaRPr lang="en-US" sz="1000" dirty="0"/>
          </a:p>
        </p:txBody>
      </p:sp>
      <p:sp>
        <p:nvSpPr>
          <p:cNvPr id="13" name="Text 9"/>
          <p:cNvSpPr/>
          <p:nvPr/>
        </p:nvSpPr>
        <p:spPr>
          <a:xfrm>
            <a:off x="4846320" y="2642616"/>
            <a:ext cx="35661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Eliminates Section 8 waitlist; reaches ~20M households (up from current ~5M)</a:t>
            </a:r>
            <a:endParaRPr lang="en-US" sz="1000" dirty="0"/>
          </a:p>
        </p:txBody>
      </p:sp>
      <p:sp>
        <p:nvSpPr>
          <p:cNvPr id="14" name="Shape 10"/>
          <p:cNvSpPr/>
          <p:nvPr/>
        </p:nvSpPr>
        <p:spPr>
          <a:xfrm>
            <a:off x="548640" y="3063240"/>
            <a:ext cx="3931920" cy="15087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15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3246120"/>
            <a:ext cx="457200" cy="457200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1325880" y="3227832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Climate Architecture (P11)</a:t>
            </a:r>
            <a:endParaRPr lang="en-US" sz="1600" dirty="0"/>
          </a:p>
        </p:txBody>
      </p:sp>
      <p:sp>
        <p:nvSpPr>
          <p:cNvPr id="17" name="Text 12"/>
          <p:cNvSpPr/>
          <p:nvPr/>
        </p:nvSpPr>
        <p:spPr>
          <a:xfrm>
            <a:off x="731520" y="3776472"/>
            <a:ext cx="3566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Upstream carbon price ($50/ton rising to $100/ton). 50% returned as per-capita dividend, 50% invested in clean energy + just transition.</a:t>
            </a:r>
            <a:endParaRPr lang="en-US" sz="1000" dirty="0"/>
          </a:p>
        </p:txBody>
      </p:sp>
      <p:sp>
        <p:nvSpPr>
          <p:cNvPr id="18" name="Text 13"/>
          <p:cNvSpPr/>
          <p:nvPr/>
        </p:nvSpPr>
        <p:spPr>
          <a:xfrm>
            <a:off x="731520" y="4288536"/>
            <a:ext cx="35661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Fiscally independent (revenue fully recycled); ~$2,000/yr family-of-four dividend at maturity</a:t>
            </a:r>
            <a:endParaRPr lang="en-US" sz="1000" dirty="0"/>
          </a:p>
        </p:txBody>
      </p:sp>
      <p:sp>
        <p:nvSpPr>
          <p:cNvPr id="19" name="Shape 14"/>
          <p:cNvSpPr/>
          <p:nvPr/>
        </p:nvSpPr>
        <p:spPr>
          <a:xfrm>
            <a:off x="4663440" y="3063240"/>
            <a:ext cx="3931920" cy="15087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20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6320" y="3246120"/>
            <a:ext cx="457200" cy="457200"/>
          </a:xfrm>
          <a:prstGeom prst="rect">
            <a:avLst/>
          </a:prstGeom>
        </p:spPr>
      </p:pic>
      <p:sp>
        <p:nvSpPr>
          <p:cNvPr id="21" name="Text 15"/>
          <p:cNvSpPr/>
          <p:nvPr/>
        </p:nvSpPr>
        <p:spPr>
          <a:xfrm>
            <a:off x="5440680" y="3227832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Immigration Architecture (P12)</a:t>
            </a:r>
            <a:endParaRPr lang="en-US" sz="1600" dirty="0"/>
          </a:p>
        </p:txBody>
      </p:sp>
      <p:sp>
        <p:nvSpPr>
          <p:cNvPr id="22" name="Text 16"/>
          <p:cNvSpPr/>
          <p:nvPr/>
        </p:nvSpPr>
        <p:spPr>
          <a:xfrm>
            <a:off x="4846320" y="3776472"/>
            <a:ext cx="3566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Pathway to status for 11M long-resident undocumented + legal immigration modernization + asylum capacity expansion + integration support.</a:t>
            </a:r>
            <a:endParaRPr lang="en-US" sz="1000" dirty="0"/>
          </a:p>
        </p:txBody>
      </p:sp>
      <p:sp>
        <p:nvSpPr>
          <p:cNvPr id="23" name="Text 17"/>
          <p:cNvSpPr/>
          <p:nvPr/>
        </p:nvSpPr>
        <p:spPr>
          <a:xfrm>
            <a:off x="4846320" y="4288536"/>
            <a:ext cx="35661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Net positive fiscal impact ~$1T over 20 years per CBO scoring of comparable proposals</a:t>
            </a:r>
            <a:endParaRPr lang="en-US" sz="1000" dirty="0"/>
          </a:p>
        </p:txBody>
      </p:sp>
      <p:sp>
        <p:nvSpPr>
          <p:cNvPr id="24" name="Text 18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25" name="Text 19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</a:t>
            </a:r>
            <a:endParaRPr lang="en-US" sz="9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64008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Built for what's coming.</a:t>
            </a:r>
            <a:endParaRPr lang="en-US" sz="3800" dirty="0"/>
          </a:p>
        </p:txBody>
      </p:sp>
      <p:sp>
        <p:nvSpPr>
          <p:cNvPr id="3" name="Text 1"/>
          <p:cNvSpPr/>
          <p:nvPr/>
        </p:nvSpPr>
        <p:spPr>
          <a:xfrm>
            <a:off x="457200" y="137160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i="1" dirty="0">
                <a:solidFill>
                  <a:srgbClr val="CADCF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This platform is also AI workforce transition infrastructure.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548640" y="2286000"/>
            <a:ext cx="25603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C9A2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20-40%</a:t>
            </a:r>
            <a:endParaRPr lang="en-US" sz="3200" dirty="0"/>
          </a:p>
        </p:txBody>
      </p:sp>
      <p:sp>
        <p:nvSpPr>
          <p:cNvPr id="5" name="Text 3"/>
          <p:cNvSpPr/>
          <p:nvPr/>
        </p:nvSpPr>
        <p:spPr>
          <a:xfrm>
            <a:off x="685800" y="2971800"/>
            <a:ext cx="22860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F4F6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jobs face substantial automation pressure over the next two decades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3291840" y="2286000"/>
            <a:ext cx="25603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C9A2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Care Work</a:t>
            </a:r>
            <a:endParaRPr lang="en-US" sz="3200" dirty="0"/>
          </a:p>
        </p:txBody>
      </p:sp>
      <p:sp>
        <p:nvSpPr>
          <p:cNvPr id="7" name="Text 5"/>
          <p:cNvSpPr/>
          <p:nvPr/>
        </p:nvSpPr>
        <p:spPr>
          <a:xfrm>
            <a:off x="3429000" y="2971800"/>
            <a:ext cx="22860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F4F6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resists AI displacement and is exactly what we've been undervaluing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6035040" y="2286000"/>
            <a:ext cx="25603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C9A2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Build Now</a:t>
            </a:r>
            <a:endParaRPr lang="en-US" sz="3200" dirty="0"/>
          </a:p>
        </p:txBody>
      </p:sp>
      <p:sp>
        <p:nvSpPr>
          <p:cNvPr id="9" name="Text 7"/>
          <p:cNvSpPr/>
          <p:nvPr/>
        </p:nvSpPr>
        <p:spPr>
          <a:xfrm>
            <a:off x="6172200" y="2971800"/>
            <a:ext cx="22860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F4F6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infrastructure to absorb the transition must exist before it arrives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457200" y="416052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i="1" dirty="0">
                <a:solidFill>
                  <a:srgbClr val="CADCF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same platform. A different audience. The same conclusion: build the infrastructure now.</a:t>
            </a:r>
            <a:endParaRPr lang="en-US" sz="1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What the architecture also produces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457200" y="914400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Benefits that emerge beyond what the platform was designed for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457200" y="1463040"/>
            <a:ext cx="4023360" cy="260604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5" name="Shape 3"/>
          <p:cNvSpPr/>
          <p:nvPr/>
        </p:nvSpPr>
        <p:spPr>
          <a:xfrm>
            <a:off x="457200" y="1463040"/>
            <a:ext cx="4023360" cy="91440"/>
          </a:xfrm>
          <a:prstGeom prst="rect">
            <a:avLst/>
          </a:prstGeom>
          <a:solidFill>
            <a:srgbClr val="C9A227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6" name="Text 4"/>
          <p:cNvSpPr/>
          <p:nvPr/>
        </p:nvSpPr>
        <p:spPr>
          <a:xfrm>
            <a:off x="640080" y="169164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FRAUD AND SCAM REDUCTION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640080" y="2057400"/>
            <a:ext cx="3657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$25–35B</a:t>
            </a:r>
            <a:endParaRPr lang="en-US" sz="4400" dirty="0"/>
          </a:p>
        </p:txBody>
      </p:sp>
      <p:sp>
        <p:nvSpPr>
          <p:cNvPr id="8" name="Text 6"/>
          <p:cNvSpPr/>
          <p:nvPr/>
        </p:nvSpPr>
        <p:spPr>
          <a:xfrm>
            <a:off x="640080" y="2743200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i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annually in direct fraud losses prevented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85800" y="3154680"/>
            <a:ext cx="356616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Universal healthcare eliminates medical identity theft (~$30B). Sovereign Education Fund eliminates student loan fraud. Federal infrastructure ownership enables uniform STIR/SHAKEN, DMARC, and DNS-level threat blocking that today varies wildly across carriers.</a:t>
            </a:r>
            <a:pPr indent="0" marL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/>
            </a:r>
            <a:pPr indent="0" marL="0">
              <a:buNone/>
            </a:pPr>
            <a:r>
              <a:rPr lang="en-US" sz="11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/>
            </a:r>
            <a:pPr indent="0" marL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/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4663440" y="1463040"/>
            <a:ext cx="4023360" cy="260604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11" name="Shape 9"/>
          <p:cNvSpPr/>
          <p:nvPr/>
        </p:nvSpPr>
        <p:spPr>
          <a:xfrm>
            <a:off x="4663440" y="1463040"/>
            <a:ext cx="4023360" cy="91440"/>
          </a:xfrm>
          <a:prstGeom prst="rect">
            <a:avLst/>
          </a:prstGeom>
          <a:solidFill>
            <a:srgbClr val="C9A227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12" name="Text 10"/>
          <p:cNvSpPr/>
          <p:nvPr/>
        </p:nvSpPr>
        <p:spPr>
          <a:xfrm>
            <a:off x="4846320" y="169164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RETROACTIVE DEBT RETIREMENT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4846320" y="2057400"/>
            <a:ext cx="3657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$2T</a:t>
            </a:r>
            <a:endParaRPr lang="en-US" sz="4400" dirty="0"/>
          </a:p>
        </p:txBody>
      </p:sp>
      <p:sp>
        <p:nvSpPr>
          <p:cNvPr id="14" name="Text 12"/>
          <p:cNvSpPr/>
          <p:nvPr/>
        </p:nvSpPr>
        <p:spPr>
          <a:xfrm>
            <a:off x="4846320" y="2743200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i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 past debt retired across 20 years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4892040" y="3154680"/>
            <a:ext cx="356616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$1.78T student loans</a:t>
            </a:r>
            <a:pPr indent="0" marL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across 46M borrowers retired from Sovereign Fund surplus.  </a:t>
            </a:r>
            <a:pPr indent="0" marL="0">
              <a:buNone/>
            </a:pPr>
            <a:r>
              <a:rPr lang="en-US" sz="11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$220B medical debt</a:t>
            </a:r>
            <a:pPr indent="0" marL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across 100M Americans retired from healthcare pillar surplus.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457200" y="42976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When good architecture produces benefits the designer didn't intend, the architecture is sound.</a:t>
            </a:r>
            <a:endParaRPr lang="en-US" sz="1400" dirty="0"/>
          </a:p>
        </p:txBody>
      </p:sp>
      <p:sp>
        <p:nvSpPr>
          <p:cNvPr id="17" name="Text 15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18" name="Text 16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</a:t>
            </a:r>
            <a:endParaRPr lang="en-US" sz="9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How it gets built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457200" y="914400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Each pillar has its own funding mechanism. None compete with the others.</a:t>
            </a:r>
            <a:endParaRPr lang="en-US" sz="1300" dirty="0"/>
          </a:p>
        </p:txBody>
      </p:sp>
      <p:graphicFrame>
        <p:nvGraphicFramePr>
          <p:cNvPr id="12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57200" y="1417320"/>
          <a:ext cx="8229600" cy="914400"/>
        </p:xfrm>
        <a:graphic>
          <a:graphicData uri="http://schemas.openxmlformats.org/drawingml/2006/table">
            <a:tbl>
              <a:tblPr/>
              <a:tblGrid>
                <a:gridCol w="1828800"/>
                <a:gridCol w="3474720"/>
                <a:gridCol w="2926080"/>
              </a:tblGrid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Georgia" pitchFamily="34" charset="0"/>
                          <a:ea typeface="Georgia" pitchFamily="34" charset="-122"/>
                          <a:cs typeface="Georgia" pitchFamily="34" charset="-120"/>
                        </a:rPr>
                        <a:t>Pillar</a:t>
                      </a:r>
                      <a:endParaRPr lang="en-US" sz="1200" dirty="0">
                        <a:latin typeface="Georgia" charset="0"/>
                        <a:ea typeface="Georgia" charset="0"/>
                        <a:cs typeface="Georgia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Georgia" pitchFamily="34" charset="0"/>
                          <a:ea typeface="Georgia" pitchFamily="34" charset="-122"/>
                          <a:cs typeface="Georgia" pitchFamily="34" charset="-120"/>
                        </a:rPr>
                        <a:t>Funding Mechanism</a:t>
                      </a:r>
                      <a:endParaRPr lang="en-US" sz="1200" dirty="0">
                        <a:latin typeface="Georgia" charset="0"/>
                        <a:ea typeface="Georgia" charset="0"/>
                        <a:cs typeface="Georgia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Georgia" pitchFamily="34" charset="0"/>
                          <a:ea typeface="Georgia" pitchFamily="34" charset="-122"/>
                          <a:cs typeface="Georgia" pitchFamily="34" charset="-120"/>
                        </a:rPr>
                        <a:t>Notes</a:t>
                      </a:r>
                      <a:endParaRPr lang="en-US" sz="1200" dirty="0">
                        <a:latin typeface="Georgia" charset="0"/>
                        <a:ea typeface="Georgia" charset="0"/>
                        <a:cs typeface="Georgia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b="1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Retirement Reform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B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12% combined payroll (current FICA level)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B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Investment fund, not pay-as-you-go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B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b="1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Wage Floors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No federal cost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Floors derived from existing BLS data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b="1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Education Fund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B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$5K birth-seed + 1.2% from Sovereign Fund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B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Fund pays itself by Year 30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B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b="1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Healthcare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4% empl + 2% wkr (canonical OPEN-1) + graduated 5/10/15 surcharge above $250K/$500K/$1M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Replaces current premium structure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b="1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Childcare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B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0.8% empl + 0.5% wkr + state match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B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Tax recovery from new workers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B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b="1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Mental Health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0.5% empl + 0.3% wkr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Existing $104B federal continues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457200" y="443484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Every contribution under transparent governance. No hidden taxes. No general revenue redirected.</a:t>
            </a:r>
            <a:endParaRPr lang="en-US" sz="1300" dirty="0"/>
          </a:p>
        </p:txBody>
      </p:sp>
      <p:sp>
        <p:nvSpPr>
          <p:cNvPr id="6" name="Text 3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13</a:t>
            </a:r>
            <a:endParaRPr lang="en-US" sz="9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Founding Stake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457200" y="914400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Two dollars from every American at platform launch</a:t>
            </a:r>
            <a:endParaRPr lang="en-US" sz="1400" dirty="0"/>
          </a:p>
        </p:txBody>
      </p:sp>
      <p:sp>
        <p:nvSpPr>
          <p:cNvPr id="4" name="Text 2"/>
          <p:cNvSpPr/>
          <p:nvPr/>
        </p:nvSpPr>
        <p:spPr>
          <a:xfrm>
            <a:off x="457200" y="1554480"/>
            <a:ext cx="82296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0" b="1" dirty="0">
                <a:solidFill>
                  <a:srgbClr val="C9A2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$680M</a:t>
            </a:r>
            <a:endParaRPr lang="en-US" sz="8000" dirty="0"/>
          </a:p>
        </p:txBody>
      </p:sp>
      <p:sp>
        <p:nvSpPr>
          <p:cNvPr id="5" name="Text 3"/>
          <p:cNvSpPr/>
          <p:nvPr/>
        </p:nvSpPr>
        <p:spPr>
          <a:xfrm>
            <a:off x="457200" y="2377440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340 million Americans  ×  $2 each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548640" y="2926080"/>
            <a:ext cx="3840480" cy="146304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</p:spPr>
        <p:txBody>
          <a:bodyPr/>
          <a:p/>
        </p:txBody>
      </p:sp>
      <p:sp>
        <p:nvSpPr>
          <p:cNvPr id="7" name="Text 5"/>
          <p:cNvSpPr/>
          <p:nvPr/>
        </p:nvSpPr>
        <p:spPr>
          <a:xfrm>
            <a:off x="731520" y="3063240"/>
            <a:ext cx="3474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THE MATH SAYS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731520" y="3383280"/>
            <a:ext cx="34747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$680M is mathematical rounding error within five years. The platform's funding doesn't depend on it.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4754880" y="2926080"/>
            <a:ext cx="3840480" cy="1463040"/>
          </a:xfrm>
          <a:prstGeom prst="rect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10" name="Text 8"/>
          <p:cNvSpPr/>
          <p:nvPr/>
        </p:nvSpPr>
        <p:spPr>
          <a:xfrm>
            <a:off x="4937760" y="3063240"/>
            <a:ext cx="3474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HISTORY SAYS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4937760" y="3383280"/>
            <a:ext cx="34747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People defend institutions they helped build. The Founding Stake makes this everyone's project.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457200" y="452628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Every American becomes a founding stakeholder. Names recorded permanently. Legacy across generations.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14</a:t>
            </a:r>
            <a:endParaRPr lang="en-US" sz="9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Why this can endure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457200" y="914400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Structural mechanisms outlast political coalitions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548640" y="1417320"/>
            <a:ext cx="3931920" cy="1508760"/>
          </a:xfrm>
          <a:prstGeom prst="rect">
            <a:avLst/>
          </a:prstGeom>
          <a:solidFill>
            <a:srgbClr val="FFFFFF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5" name="Shape 3"/>
          <p:cNvSpPr/>
          <p:nvPr/>
        </p:nvSpPr>
        <p:spPr>
          <a:xfrm>
            <a:off x="548640" y="1417320"/>
            <a:ext cx="91440" cy="1508760"/>
          </a:xfrm>
          <a:prstGeom prst="rect">
            <a:avLst/>
          </a:prstGeom>
          <a:solidFill>
            <a:srgbClr val="C9A227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2960" y="1645920"/>
            <a:ext cx="502920" cy="50292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463040" y="1645920"/>
            <a:ext cx="2834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Pooled Contribution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822960" y="2194560"/>
            <a:ext cx="34290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Universal participation creates universal ownership. Everyone contributes; everyone has standing to defend it.</a:t>
            </a:r>
            <a:endParaRPr lang="en-US" sz="1100" dirty="0"/>
          </a:p>
        </p:txBody>
      </p:sp>
      <p:sp>
        <p:nvSpPr>
          <p:cNvPr id="9" name="Shape 6"/>
          <p:cNvSpPr/>
          <p:nvPr/>
        </p:nvSpPr>
        <p:spPr>
          <a:xfrm>
            <a:off x="4663440" y="1417320"/>
            <a:ext cx="3931920" cy="1508760"/>
          </a:xfrm>
          <a:prstGeom prst="rect">
            <a:avLst/>
          </a:prstGeom>
          <a:solidFill>
            <a:srgbClr val="FFFFFF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10" name="Shape 7"/>
          <p:cNvSpPr/>
          <p:nvPr/>
        </p:nvSpPr>
        <p:spPr>
          <a:xfrm>
            <a:off x="4663440" y="1417320"/>
            <a:ext cx="91440" cy="1508760"/>
          </a:xfrm>
          <a:prstGeom prst="rect">
            <a:avLst/>
          </a:prstGeom>
          <a:solidFill>
            <a:srgbClr val="C9A227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pic>
        <p:nvPicPr>
          <p:cNvPr id="11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7760" y="1645920"/>
            <a:ext cx="502920" cy="502920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5577840" y="1645920"/>
            <a:ext cx="2834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Empirical Anchoring</a:t>
            </a:r>
            <a:endParaRPr lang="en-US" sz="1600" dirty="0"/>
          </a:p>
        </p:txBody>
      </p:sp>
      <p:sp>
        <p:nvSpPr>
          <p:cNvPr id="13" name="Text 9"/>
          <p:cNvSpPr/>
          <p:nvPr/>
        </p:nvSpPr>
        <p:spPr>
          <a:xfrm>
            <a:off x="4937760" y="2194560"/>
            <a:ext cx="34290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Decisions tied to existing federal data, not political negotiation. Harder to attack as ideological.</a:t>
            </a:r>
            <a:endParaRPr lang="en-US" sz="1100" dirty="0"/>
          </a:p>
        </p:txBody>
      </p:sp>
      <p:sp>
        <p:nvSpPr>
          <p:cNvPr id="14" name="Shape 10"/>
          <p:cNvSpPr/>
          <p:nvPr/>
        </p:nvSpPr>
        <p:spPr>
          <a:xfrm>
            <a:off x="548640" y="3063240"/>
            <a:ext cx="3931920" cy="1508760"/>
          </a:xfrm>
          <a:prstGeom prst="rect">
            <a:avLst/>
          </a:prstGeom>
          <a:solidFill>
            <a:srgbClr val="FFFFFF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15" name="Shape 11"/>
          <p:cNvSpPr/>
          <p:nvPr/>
        </p:nvSpPr>
        <p:spPr>
          <a:xfrm>
            <a:off x="548640" y="3063240"/>
            <a:ext cx="91440" cy="1508760"/>
          </a:xfrm>
          <a:prstGeom prst="rect">
            <a:avLst/>
          </a:prstGeom>
          <a:solidFill>
            <a:srgbClr val="C9A227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pic>
        <p:nvPicPr>
          <p:cNvPr id="16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" y="3291840"/>
            <a:ext cx="502920" cy="502920"/>
          </a:xfrm>
          <a:prstGeom prst="rect">
            <a:avLst/>
          </a:prstGeom>
        </p:spPr>
      </p:pic>
      <p:sp>
        <p:nvSpPr>
          <p:cNvPr id="17" name="Text 12"/>
          <p:cNvSpPr/>
          <p:nvPr/>
        </p:nvSpPr>
        <p:spPr>
          <a:xfrm>
            <a:off x="1463040" y="3291840"/>
            <a:ext cx="2834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Transparent Governance</a:t>
            </a:r>
            <a:endParaRPr lang="en-US" sz="1600" dirty="0"/>
          </a:p>
        </p:txBody>
      </p:sp>
      <p:sp>
        <p:nvSpPr>
          <p:cNvPr id="18" name="Text 13"/>
          <p:cNvSpPr/>
          <p:nvPr/>
        </p:nvSpPr>
        <p:spPr>
          <a:xfrm>
            <a:off x="822960" y="3840480"/>
            <a:ext cx="34290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Quarterly public reports. Independent boards. Statutory firewalls against political direction.</a:t>
            </a:r>
            <a:endParaRPr lang="en-US" sz="1100" dirty="0"/>
          </a:p>
        </p:txBody>
      </p:sp>
      <p:sp>
        <p:nvSpPr>
          <p:cNvPr id="19" name="Shape 14"/>
          <p:cNvSpPr/>
          <p:nvPr/>
        </p:nvSpPr>
        <p:spPr>
          <a:xfrm>
            <a:off x="4663440" y="3063240"/>
            <a:ext cx="3931920" cy="1508760"/>
          </a:xfrm>
          <a:prstGeom prst="rect">
            <a:avLst/>
          </a:prstGeom>
          <a:solidFill>
            <a:srgbClr val="FFFFFF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20" name="Shape 15"/>
          <p:cNvSpPr/>
          <p:nvPr/>
        </p:nvSpPr>
        <p:spPr>
          <a:xfrm>
            <a:off x="4663440" y="3063240"/>
            <a:ext cx="91440" cy="1508760"/>
          </a:xfrm>
          <a:prstGeom prst="rect">
            <a:avLst/>
          </a:prstGeom>
          <a:solidFill>
            <a:srgbClr val="C9A227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pic>
        <p:nvPicPr>
          <p:cNvPr id="21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7760" y="3291840"/>
            <a:ext cx="502920" cy="502920"/>
          </a:xfrm>
          <a:prstGeom prst="rect">
            <a:avLst/>
          </a:prstGeom>
        </p:spPr>
      </p:pic>
      <p:sp>
        <p:nvSpPr>
          <p:cNvPr id="22" name="Text 16"/>
          <p:cNvSpPr/>
          <p:nvPr/>
        </p:nvSpPr>
        <p:spPr>
          <a:xfrm>
            <a:off x="5577840" y="3291840"/>
            <a:ext cx="2834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Structural Defense</a:t>
            </a:r>
            <a:endParaRPr lang="en-US" sz="1600" dirty="0"/>
          </a:p>
        </p:txBody>
      </p:sp>
      <p:sp>
        <p:nvSpPr>
          <p:cNvPr id="23" name="Text 17"/>
          <p:cNvSpPr/>
          <p:nvPr/>
        </p:nvSpPr>
        <p:spPr>
          <a:xfrm>
            <a:off x="4937760" y="3840480"/>
            <a:ext cx="34290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Fraud prevention built into design, not enforcement. Rule-following is easier than rule-breaking.</a:t>
            </a:r>
            <a:endParaRPr lang="en-US" sz="1100" dirty="0"/>
          </a:p>
        </p:txBody>
      </p:sp>
      <p:sp>
        <p:nvSpPr>
          <p:cNvPr id="24" name="Text 18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25" name="Text 19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15</a:t>
            </a:r>
            <a:endParaRPr lang="en-US" sz="9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What it takes to move forward</a:t>
            </a:r>
            <a:endParaRPr lang="en-US" sz="2800" dirty="0"/>
          </a:p>
        </p:txBody>
      </p:sp>
      <p:sp>
        <p:nvSpPr>
          <p:cNvPr id="3" name="Shape 1"/>
          <p:cNvSpPr/>
          <p:nvPr/>
        </p:nvSpPr>
        <p:spPr>
          <a:xfrm>
            <a:off x="548640" y="1645920"/>
            <a:ext cx="2499360" cy="1371600"/>
          </a:xfrm>
          <a:prstGeom prst="rect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4" name="Text 2"/>
          <p:cNvSpPr/>
          <p:nvPr/>
        </p:nvSpPr>
        <p:spPr>
          <a:xfrm>
            <a:off x="548640" y="1828800"/>
            <a:ext cx="24993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C9A2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100K</a:t>
            </a:r>
            <a:endParaRPr lang="en-US" sz="3600" dirty="0"/>
          </a:p>
        </p:txBody>
      </p:sp>
      <p:sp>
        <p:nvSpPr>
          <p:cNvPr id="5" name="Text 3"/>
          <p:cNvSpPr/>
          <p:nvPr/>
        </p:nvSpPr>
        <p:spPr>
          <a:xfrm>
            <a:off x="731520" y="2423160"/>
            <a:ext cx="2133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Founding Supporters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731520" y="2697480"/>
            <a:ext cx="2133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Demonstrates the platform deserves serious institutional attention</a:t>
            </a:r>
            <a:endParaRPr lang="en-US" sz="1000" dirty="0"/>
          </a:p>
        </p:txBody>
      </p:sp>
      <p:sp>
        <p:nvSpPr>
          <p:cNvPr id="7" name="Shape 5"/>
          <p:cNvSpPr/>
          <p:nvPr/>
        </p:nvSpPr>
        <p:spPr>
          <a:xfrm>
            <a:off x="3322320" y="1645920"/>
            <a:ext cx="2499360" cy="1371600"/>
          </a:xfrm>
          <a:prstGeom prst="rect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8" name="Text 6"/>
          <p:cNvSpPr/>
          <p:nvPr/>
        </p:nvSpPr>
        <p:spPr>
          <a:xfrm>
            <a:off x="3322320" y="1828800"/>
            <a:ext cx="24993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C9A2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1M</a:t>
            </a:r>
            <a:endParaRPr lang="en-US" sz="3600" dirty="0"/>
          </a:p>
        </p:txBody>
      </p:sp>
      <p:sp>
        <p:nvSpPr>
          <p:cNvPr id="9" name="Text 7"/>
          <p:cNvSpPr/>
          <p:nvPr/>
        </p:nvSpPr>
        <p:spPr>
          <a:xfrm>
            <a:off x="3505200" y="2423160"/>
            <a:ext cx="2133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Movement Scale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3505200" y="2697480"/>
            <a:ext cx="2133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Demonstrates the platform deserves serious political action</a:t>
            </a:r>
            <a:endParaRPr lang="en-US" sz="1000" dirty="0"/>
          </a:p>
        </p:txBody>
      </p:sp>
      <p:sp>
        <p:nvSpPr>
          <p:cNvPr id="11" name="Shape 9"/>
          <p:cNvSpPr/>
          <p:nvPr/>
        </p:nvSpPr>
        <p:spPr>
          <a:xfrm>
            <a:off x="6096000" y="1645920"/>
            <a:ext cx="2499360" cy="1371600"/>
          </a:xfrm>
          <a:prstGeom prst="rect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12" name="Text 10"/>
          <p:cNvSpPr/>
          <p:nvPr/>
        </p:nvSpPr>
        <p:spPr>
          <a:xfrm>
            <a:off x="6096000" y="1828800"/>
            <a:ext cx="24993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C9A2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$50M</a:t>
            </a:r>
            <a:endParaRPr lang="en-US" sz="3600" dirty="0"/>
          </a:p>
        </p:txBody>
      </p:sp>
      <p:sp>
        <p:nvSpPr>
          <p:cNvPr id="13" name="Text 11"/>
          <p:cNvSpPr/>
          <p:nvPr/>
        </p:nvSpPr>
        <p:spPr>
          <a:xfrm>
            <a:off x="6278880" y="2423160"/>
            <a:ext cx="2133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Proof-of-Concept Fund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6278880" y="2697480"/>
            <a:ext cx="2133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Demonstrates the platform's principles work in real time</a:t>
            </a:r>
            <a:endParaRPr lang="en-US" sz="1000" dirty="0"/>
          </a:p>
        </p:txBody>
      </p:sp>
      <p:sp>
        <p:nvSpPr>
          <p:cNvPr id="15" name="Shape 13"/>
          <p:cNvSpPr/>
          <p:nvPr/>
        </p:nvSpPr>
        <p:spPr>
          <a:xfrm>
            <a:off x="457200" y="3383280"/>
            <a:ext cx="8229600" cy="12801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</p:spPr>
        <p:txBody>
          <a:bodyPr/>
          <a:p/>
        </p:txBody>
      </p:sp>
      <p:sp>
        <p:nvSpPr>
          <p:cNvPr id="16" name="Text 14"/>
          <p:cNvSpPr/>
          <p:nvPr/>
        </p:nvSpPr>
        <p:spPr>
          <a:xfrm>
            <a:off x="640080" y="3520440"/>
            <a:ext cx="7863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WORK FROM HERE IS HUMAN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640080" y="3822192"/>
            <a:ext cx="7863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technical foundation is built: 81 items, 19 mathematical models, ~12,000 formulas, complete analytical defense, plus 16 iterations of process hardening (item 80 documents the methodology).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640080" y="4160520"/>
            <a:ext cx="7863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remains is the work of getting these documents in front of people who can move them — sustained over years, refined through engagement.</a:t>
            </a:r>
            <a:endParaRPr lang="en-US" sz="1200" dirty="0"/>
          </a:p>
        </p:txBody>
      </p:sp>
      <p:sp>
        <p:nvSpPr>
          <p:cNvPr id="19" name="Text 17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16</a:t>
            </a:r>
            <a:endParaRPr lang="en-US" sz="9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080" y="822960"/>
            <a:ext cx="731520" cy="731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57200" y="173736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400" b="1" i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When I do well,</a:t>
            </a:r>
            <a:endParaRPr lang="en-US" sz="4400" dirty="0"/>
          </a:p>
        </p:txBody>
      </p:sp>
      <p:sp>
        <p:nvSpPr>
          <p:cNvPr id="4" name="Text 1"/>
          <p:cNvSpPr/>
          <p:nvPr/>
        </p:nvSpPr>
        <p:spPr>
          <a:xfrm>
            <a:off x="457200" y="237744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400" b="1" i="1" dirty="0">
                <a:solidFill>
                  <a:srgbClr val="C9A2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we all do well.</a:t>
            </a:r>
            <a:endParaRPr lang="en-US" sz="4400" dirty="0"/>
          </a:p>
        </p:txBody>
      </p:sp>
      <p:sp>
        <p:nvSpPr>
          <p:cNvPr id="5" name="Text 2"/>
          <p:cNvSpPr/>
          <p:nvPr/>
        </p:nvSpPr>
        <p:spPr>
          <a:xfrm>
            <a:off x="457200" y="33832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i="1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principle is what makes a community a community.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457200" y="374904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i="1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architecture is what turns the principle into a system.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457200" y="42976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country has not had that system. The country could.</a:t>
            </a:r>
            <a:endParaRPr lang="en-US" sz="16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45720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Going deeper</a:t>
            </a:r>
            <a:endParaRPr lang="en-US" sz="3200" dirty="0"/>
          </a:p>
        </p:txBody>
      </p:sp>
      <p:sp>
        <p:nvSpPr>
          <p:cNvPr id="3" name="Text 1"/>
          <p:cNvSpPr/>
          <p:nvPr/>
        </p:nvSpPr>
        <p:spPr>
          <a:xfrm>
            <a:off x="457200" y="1051560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This deck is the high-level view. The full platform package contains the detailed analysis.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292608" y="1508760"/>
            <a:ext cx="2057400" cy="274320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</p:spPr>
        <p:txBody>
          <a:bodyPr/>
          <a:p/>
        </p:txBody>
      </p:sp>
      <p:sp>
        <p:nvSpPr>
          <p:cNvPr id="5" name="Shape 3"/>
          <p:cNvSpPr/>
          <p:nvPr/>
        </p:nvSpPr>
        <p:spPr>
          <a:xfrm>
            <a:off x="292608" y="1508760"/>
            <a:ext cx="2057400" cy="457200"/>
          </a:xfrm>
          <a:prstGeom prst="rect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6" name="Text 4"/>
          <p:cNvSpPr/>
          <p:nvPr/>
        </p:nvSpPr>
        <p:spPr>
          <a:xfrm>
            <a:off x="292608" y="1508760"/>
            <a:ext cx="2057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Vision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429768" y="2057400"/>
            <a:ext cx="1783080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Platform Manifesto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Built For What's Coming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Founding Stake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Civic Infrastructure (broadband + cellular + 911)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Future Capacity Fund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Adjacent Pillars (P4 through P12)</a:t>
            </a:r>
            <a:endParaRPr lang="en-US" sz="1000" dirty="0"/>
          </a:p>
        </p:txBody>
      </p:sp>
      <p:sp>
        <p:nvSpPr>
          <p:cNvPr id="8" name="Shape 6"/>
          <p:cNvSpPr/>
          <p:nvPr/>
        </p:nvSpPr>
        <p:spPr>
          <a:xfrm>
            <a:off x="2459736" y="1508760"/>
            <a:ext cx="2057400" cy="274320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</p:spPr>
        <p:txBody>
          <a:bodyPr/>
          <a:p/>
        </p:txBody>
      </p:sp>
      <p:sp>
        <p:nvSpPr>
          <p:cNvPr id="9" name="Shape 7"/>
          <p:cNvSpPr/>
          <p:nvPr/>
        </p:nvSpPr>
        <p:spPr>
          <a:xfrm>
            <a:off x="2459736" y="1508760"/>
            <a:ext cx="2057400" cy="457200"/>
          </a:xfrm>
          <a:prstGeom prst="rect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10" name="Text 8"/>
          <p:cNvSpPr/>
          <p:nvPr/>
        </p:nvSpPr>
        <p:spPr>
          <a:xfrm>
            <a:off x="2459736" y="1508760"/>
            <a:ext cx="2057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Analytical Framing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2596896" y="2057400"/>
            <a:ext cx="1783080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Does This Raise Taxes?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Changes — Milestones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Identity Theft Reduction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Repairing the Past + Emergency Services + Infrastructure Fee (incl. Transition Mechanics) + Open Issues Registry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This Was Built + Hardening Process + Income Tax Architecture (OPEN-3)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4626864" y="1508760"/>
            <a:ext cx="2057400" cy="274320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</p:spPr>
        <p:txBody>
          <a:bodyPr/>
          <a:p/>
        </p:txBody>
      </p:sp>
      <p:sp>
        <p:nvSpPr>
          <p:cNvPr id="13" name="Shape 11"/>
          <p:cNvSpPr/>
          <p:nvPr/>
        </p:nvSpPr>
        <p:spPr>
          <a:xfrm>
            <a:off x="4626864" y="1508760"/>
            <a:ext cx="2057400" cy="457200"/>
          </a:xfrm>
          <a:prstGeom prst="rect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14" name="Text 12"/>
          <p:cNvSpPr/>
          <p:nvPr/>
        </p:nvSpPr>
        <p:spPr>
          <a:xfrm>
            <a:off x="4626864" y="1508760"/>
            <a:ext cx="2057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Technical / Models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4764024" y="2057400"/>
            <a:ext cx="1783080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Community Contribution Plan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Wage Floor Analysis v0.2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Sovereign Fund (3 models)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Wage Floor (BLS data)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Education Fund + Pricing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Healthcare, Childcare, MH, LTC, Housing, Climate, Immigration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6793992" y="1508760"/>
            <a:ext cx="2057400" cy="274320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</p:spPr>
        <p:txBody>
          <a:bodyPr/>
          <a:p/>
        </p:txBody>
      </p:sp>
      <p:sp>
        <p:nvSpPr>
          <p:cNvPr id="17" name="Shape 15"/>
          <p:cNvSpPr/>
          <p:nvPr/>
        </p:nvSpPr>
        <p:spPr>
          <a:xfrm>
            <a:off x="6793992" y="1508760"/>
            <a:ext cx="2057400" cy="457200"/>
          </a:xfrm>
          <a:prstGeom prst="rect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18" name="Text 16"/>
          <p:cNvSpPr/>
          <p:nvPr/>
        </p:nvSpPr>
        <p:spPr>
          <a:xfrm>
            <a:off x="6793992" y="1508760"/>
            <a:ext cx="2057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Navigation</a:t>
            </a:r>
            <a:endParaRPr lang="en-US" sz="1300" dirty="0"/>
          </a:p>
        </p:txBody>
      </p:sp>
      <p:sp>
        <p:nvSpPr>
          <p:cNvPr id="19" name="Text 17"/>
          <p:cNvSpPr/>
          <p:nvPr/>
        </p:nvSpPr>
        <p:spPr>
          <a:xfrm>
            <a:off x="6931152" y="2057400"/>
            <a:ext cx="1783080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Reader's Guide / TOC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Package Version Manifest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Slideshow (PDF / PPTX)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Calculator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457200" y="457200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Jason Robertson  ·  Ohio  ·  2026</a:t>
            </a:r>
            <a:endParaRPr lang="en-US" sz="1200" dirty="0"/>
          </a:p>
        </p:txBody>
      </p:sp>
      <p:sp>
        <p:nvSpPr>
          <p:cNvPr id="21" name="Text 19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22" name="Text 20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18</a:t>
            </a:r>
            <a:endParaRPr lang="en-US" sz="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548640"/>
            <a:ext cx="80467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country is rich.</a:t>
            </a:r>
            <a:endParaRPr lang="en-US" sz="3600" dirty="0"/>
          </a:p>
        </p:txBody>
      </p:sp>
      <p:sp>
        <p:nvSpPr>
          <p:cNvPr id="3" name="Text 1"/>
          <p:cNvSpPr/>
          <p:nvPr/>
        </p:nvSpPr>
        <p:spPr>
          <a:xfrm>
            <a:off x="548640" y="1188720"/>
            <a:ext cx="80467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Most Americans don't feel it.</a:t>
            </a:r>
            <a:endParaRPr lang="en-US" sz="3600" dirty="0"/>
          </a:p>
        </p:txBody>
      </p:sp>
      <p:sp>
        <p:nvSpPr>
          <p:cNvPr id="4" name="Shape 2"/>
          <p:cNvSpPr/>
          <p:nvPr/>
        </p:nvSpPr>
        <p:spPr>
          <a:xfrm>
            <a:off x="502920" y="2377440"/>
            <a:ext cx="2651760" cy="17373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5" name="Shape 3"/>
          <p:cNvSpPr/>
          <p:nvPr/>
        </p:nvSpPr>
        <p:spPr>
          <a:xfrm>
            <a:off x="502920" y="2377440"/>
            <a:ext cx="2651760" cy="73152"/>
          </a:xfrm>
          <a:prstGeom prst="rect">
            <a:avLst/>
          </a:prstGeom>
          <a:solidFill>
            <a:srgbClr val="C9A227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6" name="Text 4"/>
          <p:cNvSpPr/>
          <p:nvPr/>
        </p:nvSpPr>
        <p:spPr>
          <a:xfrm>
            <a:off x="502920" y="2606040"/>
            <a:ext cx="26517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#1</a:t>
            </a:r>
            <a:endParaRPr lang="en-US" sz="3600" dirty="0"/>
          </a:p>
        </p:txBody>
      </p:sp>
      <p:sp>
        <p:nvSpPr>
          <p:cNvPr id="7" name="Text 5"/>
          <p:cNvSpPr/>
          <p:nvPr/>
        </p:nvSpPr>
        <p:spPr>
          <a:xfrm>
            <a:off x="685800" y="3291840"/>
            <a:ext cx="22860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GDP per capita</a:t>
            </a:r>
            <a:endParaRPr lang="en-US" sz="1200" dirty="0"/>
          </a:p>
          <a:p>
            <a:pPr algn="ctr" indent="0" marL="0">
              <a:buNone/>
            </a:pPr>
            <a:r>
              <a:rPr lang="en-US" sz="1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 the world</a:t>
            </a:r>
            <a:endParaRPr lang="en-US" sz="1200" dirty="0"/>
          </a:p>
        </p:txBody>
      </p:sp>
      <p:sp>
        <p:nvSpPr>
          <p:cNvPr id="8" name="Shape 6"/>
          <p:cNvSpPr/>
          <p:nvPr/>
        </p:nvSpPr>
        <p:spPr>
          <a:xfrm>
            <a:off x="3246120" y="2377440"/>
            <a:ext cx="2651760" cy="17373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9" name="Shape 7"/>
          <p:cNvSpPr/>
          <p:nvPr/>
        </p:nvSpPr>
        <p:spPr>
          <a:xfrm>
            <a:off x="3246120" y="2377440"/>
            <a:ext cx="2651760" cy="73152"/>
          </a:xfrm>
          <a:prstGeom prst="rect">
            <a:avLst/>
          </a:prstGeom>
          <a:solidFill>
            <a:srgbClr val="C9A227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10" name="Text 8"/>
          <p:cNvSpPr/>
          <p:nvPr/>
        </p:nvSpPr>
        <p:spPr>
          <a:xfrm>
            <a:off x="3246120" y="2606040"/>
            <a:ext cx="26517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Bottom</a:t>
            </a:r>
            <a:endParaRPr lang="en-US" sz="3600" dirty="0"/>
          </a:p>
        </p:txBody>
      </p:sp>
      <p:sp>
        <p:nvSpPr>
          <p:cNvPr id="11" name="Text 9"/>
          <p:cNvSpPr/>
          <p:nvPr/>
        </p:nvSpPr>
        <p:spPr>
          <a:xfrm>
            <a:off x="3429000" y="3291840"/>
            <a:ext cx="22860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median household wealth</a:t>
            </a:r>
            <a:endParaRPr lang="en-US" sz="1200" dirty="0"/>
          </a:p>
          <a:p>
            <a:pPr algn="ctr" indent="0" marL="0">
              <a:buNone/>
            </a:pPr>
            <a:r>
              <a:rPr lang="en-US" sz="1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among developed nations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5989320" y="2377440"/>
            <a:ext cx="2651760" cy="17373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13" name="Shape 11"/>
          <p:cNvSpPr/>
          <p:nvPr/>
        </p:nvSpPr>
        <p:spPr>
          <a:xfrm>
            <a:off x="5989320" y="2377440"/>
            <a:ext cx="2651760" cy="73152"/>
          </a:xfrm>
          <a:prstGeom prst="rect">
            <a:avLst/>
          </a:prstGeom>
          <a:solidFill>
            <a:srgbClr val="C9A227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14" name="Text 12"/>
          <p:cNvSpPr/>
          <p:nvPr/>
        </p:nvSpPr>
        <p:spPr>
          <a:xfrm>
            <a:off x="5989320" y="2606040"/>
            <a:ext cx="26517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20+ yrs</a:t>
            </a:r>
            <a:endParaRPr lang="en-US" sz="3600" dirty="0"/>
          </a:p>
        </p:txBody>
      </p:sp>
      <p:sp>
        <p:nvSpPr>
          <p:cNvPr id="15" name="Text 13"/>
          <p:cNvSpPr/>
          <p:nvPr/>
        </p:nvSpPr>
        <p:spPr>
          <a:xfrm>
            <a:off x="6172200" y="3291840"/>
            <a:ext cx="22860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since real wages tracked</a:t>
            </a:r>
            <a:endParaRPr lang="en-US" sz="1200" dirty="0"/>
          </a:p>
          <a:p>
            <a:pPr algn="ctr" indent="0" marL="0">
              <a:buNone/>
            </a:pPr>
            <a:r>
              <a:rPr lang="en-US" sz="1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worker productivity</a:t>
            </a:r>
            <a:endParaRPr lang="en-US" sz="1200" dirty="0"/>
          </a:p>
        </p:txBody>
      </p:sp>
      <p:sp>
        <p:nvSpPr>
          <p:cNvPr id="16" name="Text 14"/>
          <p:cNvSpPr/>
          <p:nvPr/>
        </p:nvSpPr>
        <p:spPr>
          <a:xfrm>
            <a:off x="548640" y="4389120"/>
            <a:ext cx="8046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This is a structural problem. Structures can be redesigned.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18" name="Text 16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Three problems share one underlying solution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457200" y="91440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Retirement security · Wage stagnation · Educational debt</a:t>
            </a:r>
            <a:endParaRPr lang="en-US" sz="1400" dirty="0"/>
          </a:p>
        </p:txBody>
      </p:sp>
      <p:sp>
        <p:nvSpPr>
          <p:cNvPr id="4" name="Shape 2"/>
          <p:cNvSpPr/>
          <p:nvPr/>
        </p:nvSpPr>
        <p:spPr>
          <a:xfrm>
            <a:off x="1188720" y="2103120"/>
            <a:ext cx="2011680" cy="1645920"/>
          </a:xfrm>
          <a:prstGeom prst="rect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0240" y="2331720"/>
            <a:ext cx="548640" cy="54864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188720" y="3017520"/>
            <a:ext cx="20116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Retirement</a:t>
            </a:r>
            <a:endParaRPr lang="en-US" sz="1600" dirty="0"/>
          </a:p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Reform</a:t>
            </a: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>
            <a:off x="3566160" y="2103120"/>
            <a:ext cx="2011680" cy="1645920"/>
          </a:xfrm>
          <a:prstGeom prst="rect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7680" y="2331720"/>
            <a:ext cx="548640" cy="548640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3566160" y="3017520"/>
            <a:ext cx="20116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Wage</a:t>
            </a:r>
            <a:endParaRPr lang="en-US" sz="1600" dirty="0"/>
          </a:p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Floors</a:t>
            </a:r>
            <a:endParaRPr lang="en-US" sz="1600" dirty="0"/>
          </a:p>
        </p:txBody>
      </p:sp>
      <p:sp>
        <p:nvSpPr>
          <p:cNvPr id="10" name="Shape 6"/>
          <p:cNvSpPr/>
          <p:nvPr/>
        </p:nvSpPr>
        <p:spPr>
          <a:xfrm>
            <a:off x="5943600" y="2103120"/>
            <a:ext cx="2011680" cy="1645920"/>
          </a:xfrm>
          <a:prstGeom prst="rect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5120" y="2331720"/>
            <a:ext cx="548640" cy="548640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5943600" y="3017520"/>
            <a:ext cx="20116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Education</a:t>
            </a:r>
            <a:endParaRPr lang="en-US" sz="1600" dirty="0"/>
          </a:p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Fund</a:t>
            </a:r>
            <a:endParaRPr lang="en-US" sz="1600" dirty="0"/>
          </a:p>
        </p:txBody>
      </p:sp>
      <p:sp>
        <p:nvSpPr>
          <p:cNvPr id="13" name="Shape 8"/>
          <p:cNvSpPr/>
          <p:nvPr/>
        </p:nvSpPr>
        <p:spPr>
          <a:xfrm>
            <a:off x="914400" y="3749040"/>
            <a:ext cx="7315200" cy="457200"/>
          </a:xfrm>
          <a:prstGeom prst="rect">
            <a:avLst/>
          </a:prstGeom>
          <a:solidFill>
            <a:srgbClr val="C9A227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14" name="Text 9"/>
          <p:cNvSpPr/>
          <p:nvPr/>
        </p:nvSpPr>
        <p:spPr>
          <a:xfrm>
            <a:off x="914400" y="3749040"/>
            <a:ext cx="7315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Foundation: Pooled Contribution · Empirical Anchoring · Transparent Governance</a:t>
            </a:r>
            <a:endParaRPr lang="en-US" sz="1300" dirty="0"/>
          </a:p>
        </p:txBody>
      </p:sp>
      <p:sp>
        <p:nvSpPr>
          <p:cNvPr id="15" name="Text 10"/>
          <p:cNvSpPr/>
          <p:nvPr/>
        </p:nvSpPr>
        <p:spPr>
          <a:xfrm>
            <a:off x="457200" y="443484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Each pillar applies the same architecture to a different problem — see how this same approach extends across nine more pillars.</a:t>
            </a:r>
            <a:endParaRPr lang="en-US" sz="1400" dirty="0"/>
          </a:p>
        </p:txBody>
      </p:sp>
      <p:sp>
        <p:nvSpPr>
          <p:cNvPr id="16" name="Text 11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17" name="Text 12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57200" y="457200"/>
            <a:ext cx="548640" cy="548640"/>
          </a:xfrm>
          <a:prstGeom prst="ellipse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3" name="Text 1"/>
          <p:cNvSpPr/>
          <p:nvPr/>
        </p:nvSpPr>
        <p:spPr>
          <a:xfrm>
            <a:off x="457200" y="457200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1097280" y="457200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Pillar One</a:t>
            </a:r>
            <a:endParaRPr lang="en-US" sz="1100" dirty="0"/>
          </a:p>
        </p:txBody>
      </p:sp>
      <p:sp>
        <p:nvSpPr>
          <p:cNvPr id="5" name="Text 3"/>
          <p:cNvSpPr/>
          <p:nvPr/>
        </p:nvSpPr>
        <p:spPr>
          <a:xfrm>
            <a:off x="1097280" y="685800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Community Contribution Plan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457200" y="1371600"/>
            <a:ext cx="4114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PROBLEM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457200" y="1691640"/>
            <a:ext cx="40233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Social Security cannot pay full benefits past 2033. The median household approaches retirement with ~6 years of savings.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457200" y="2606040"/>
            <a:ext cx="4114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SOLUTION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457200" y="2926080"/>
            <a:ext cx="402336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Hybrid system: phase out current SS while building a Sovereign Investment Fund. Honors every existing commitment while constructing what comes next.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4754880" y="1371600"/>
            <a:ext cx="3931920" cy="100584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</p:spPr>
        <p:txBody>
          <a:bodyPr/>
          <a:p/>
        </p:txBody>
      </p:sp>
      <p:sp>
        <p:nvSpPr>
          <p:cNvPr id="11" name="Text 9"/>
          <p:cNvSpPr/>
          <p:nvPr/>
        </p:nvSpPr>
        <p:spPr>
          <a:xfrm>
            <a:off x="4937760" y="1417320"/>
            <a:ext cx="3657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$63T → $82B</a:t>
            </a:r>
            <a:endParaRPr lang="en-US" sz="2800" dirty="0"/>
          </a:p>
        </p:txBody>
      </p:sp>
      <p:sp>
        <p:nvSpPr>
          <p:cNvPr id="12" name="Text 10"/>
          <p:cNvSpPr/>
          <p:nvPr/>
        </p:nvSpPr>
        <p:spPr>
          <a:xfrm>
            <a:off x="4937760" y="1920240"/>
            <a:ext cx="36576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peak transition borrowing reduced 99.9%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4754880" y="2468880"/>
            <a:ext cx="3931920" cy="100584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</p:spPr>
        <p:txBody>
          <a:bodyPr/>
          <a:p/>
        </p:txBody>
      </p:sp>
      <p:sp>
        <p:nvSpPr>
          <p:cNvPr id="14" name="Text 12"/>
          <p:cNvSpPr/>
          <p:nvPr/>
        </p:nvSpPr>
        <p:spPr>
          <a:xfrm>
            <a:off x="4937760" y="2514600"/>
            <a:ext cx="3657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$1.23M</a:t>
            </a:r>
            <a:endParaRPr lang="en-US" sz="2800" dirty="0"/>
          </a:p>
        </p:txBody>
      </p:sp>
      <p:sp>
        <p:nvSpPr>
          <p:cNvPr id="15" name="Text 13"/>
          <p:cNvSpPr/>
          <p:nvPr/>
        </p:nvSpPr>
        <p:spPr>
          <a:xfrm>
            <a:off x="4937760" y="3017520"/>
            <a:ext cx="36576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personal account at retirement (age 25 entrant, $50K salary)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4754880" y="3566160"/>
            <a:ext cx="3931920" cy="100584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</p:spPr>
        <p:txBody>
          <a:bodyPr/>
          <a:p/>
        </p:txBody>
      </p:sp>
      <p:sp>
        <p:nvSpPr>
          <p:cNvPr id="17" name="Text 15"/>
          <p:cNvSpPr/>
          <p:nvPr/>
        </p:nvSpPr>
        <p:spPr>
          <a:xfrm>
            <a:off x="4937760" y="3611880"/>
            <a:ext cx="3657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$122T</a:t>
            </a:r>
            <a:endParaRPr lang="en-US" sz="2800" dirty="0"/>
          </a:p>
        </p:txBody>
      </p:sp>
      <p:sp>
        <p:nvSpPr>
          <p:cNvPr id="18" name="Text 16"/>
          <p:cNvSpPr/>
          <p:nvPr/>
        </p:nvSpPr>
        <p:spPr>
          <a:xfrm>
            <a:off x="4937760" y="4114800"/>
            <a:ext cx="36576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Sovereign Fund balance, year 60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457200" y="443484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retirement engine that funds the rest of the platform.</a:t>
            </a:r>
            <a:endParaRPr lang="en-US" sz="1400" dirty="0"/>
          </a:p>
        </p:txBody>
      </p:sp>
      <p:sp>
        <p:nvSpPr>
          <p:cNvPr id="20" name="Text 18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21" name="Text 19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57200" y="457200"/>
            <a:ext cx="548640" cy="548640"/>
          </a:xfrm>
          <a:prstGeom prst="ellipse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3" name="Text 1"/>
          <p:cNvSpPr/>
          <p:nvPr/>
        </p:nvSpPr>
        <p:spPr>
          <a:xfrm>
            <a:off x="457200" y="457200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2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1097280" y="457200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Pillar Two</a:t>
            </a:r>
            <a:endParaRPr lang="en-US" sz="1100" dirty="0"/>
          </a:p>
        </p:txBody>
      </p:sp>
      <p:sp>
        <p:nvSpPr>
          <p:cNvPr id="5" name="Text 3"/>
          <p:cNvSpPr/>
          <p:nvPr/>
        </p:nvSpPr>
        <p:spPr>
          <a:xfrm>
            <a:off x="1097280" y="685800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Empirical Wage Floors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457200" y="128016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Different jobs deserve different floors. The data already exists.</a:t>
            </a:r>
            <a:endParaRPr lang="en-US" sz="1400" dirty="0"/>
          </a:p>
        </p:txBody>
      </p:sp>
      <p:graphicFrame>
        <p:nvGraphicFramePr>
          <p:cNvPr id="7" name="Chart 0" descr=""/>
          <p:cNvGraphicFramePr/>
          <p:nvPr/>
        </p:nvGraphicFramePr>
        <p:xfrm>
          <a:off x="457200" y="1783080"/>
          <a:ext cx="5120640" cy="260604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8" name="Text 5"/>
          <p:cNvSpPr/>
          <p:nvPr/>
        </p:nvSpPr>
        <p:spPr>
          <a:xfrm>
            <a:off x="5760720" y="1783080"/>
            <a:ext cx="3017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IT WORKS</a:t>
            </a:r>
            <a:endParaRPr lang="en-US" sz="1100" dirty="0"/>
          </a:p>
        </p:txBody>
      </p:sp>
      <p:sp>
        <p:nvSpPr>
          <p:cNvPr id="9" name="Text 6"/>
          <p:cNvSpPr/>
          <p:nvPr/>
        </p:nvSpPr>
        <p:spPr>
          <a:xfrm>
            <a:off x="5760720" y="2103120"/>
            <a:ext cx="3017520" cy="2286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Every occupation has BLS wage data. 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Set the floor at the 25th percentile of actual wages currently paid.</a:t>
            </a:r>
            <a:endParaRPr lang="en-US" sz="1200" dirty="0"/>
          </a:p>
          <a:p>
            <a:pPr indent="0" marL="0">
              <a:buNone/>
            </a:pP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Floor adjusts with inflation. Recalibrates every 3 years.</a:t>
            </a:r>
            <a:endParaRPr lang="en-US" sz="1200" dirty="0"/>
          </a:p>
          <a:p>
            <a:pPr indent="0" marL="0">
              <a:buNone/>
            </a:pPr>
            <a:endParaRPr lang="en-US" sz="1200" dirty="0"/>
          </a:p>
          <a:p>
            <a:pPr indent="0" marL="0">
              <a:buNone/>
            </a:pPr>
            <a:r>
              <a:rPr lang="en-US" sz="1200" b="1" i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market sets the floor — not politics.</a:t>
            </a:r>
            <a:endParaRPr lang="en-US" sz="1200" dirty="0"/>
          </a:p>
        </p:txBody>
      </p:sp>
      <p:sp>
        <p:nvSpPr>
          <p:cNvPr id="10" name="Text 7"/>
          <p:cNvSpPr/>
          <p:nvPr/>
        </p:nvSpPr>
        <p:spPr>
          <a:xfrm>
            <a:off x="457200" y="443484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81 occupations analyzed · 82M workers covered</a:t>
            </a:r>
            <a:endParaRPr lang="en-US" sz="1400" dirty="0"/>
          </a:p>
        </p:txBody>
      </p:sp>
      <p:sp>
        <p:nvSpPr>
          <p:cNvPr id="11" name="Text 8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12" name="Text 9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57200" y="457200"/>
            <a:ext cx="548640" cy="548640"/>
          </a:xfrm>
          <a:prstGeom prst="ellipse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3" name="Text 1"/>
          <p:cNvSpPr/>
          <p:nvPr/>
        </p:nvSpPr>
        <p:spPr>
          <a:xfrm>
            <a:off x="457200" y="457200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3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1097280" y="457200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Pillar Three</a:t>
            </a:r>
            <a:endParaRPr lang="en-US" sz="1100" dirty="0"/>
          </a:p>
        </p:txBody>
      </p:sp>
      <p:sp>
        <p:nvSpPr>
          <p:cNvPr id="5" name="Text 3"/>
          <p:cNvSpPr/>
          <p:nvPr/>
        </p:nvSpPr>
        <p:spPr>
          <a:xfrm>
            <a:off x="1097280" y="685800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Sovereign Education Fund</a:t>
            </a:r>
            <a:endParaRPr lang="en-US" sz="2200" dirty="0"/>
          </a:p>
        </p:txBody>
      </p:sp>
      <p:sp>
        <p:nvSpPr>
          <p:cNvPr id="6" name="Shape 4"/>
          <p:cNvSpPr/>
          <p:nvPr/>
        </p:nvSpPr>
        <p:spPr>
          <a:xfrm>
            <a:off x="594360" y="1554480"/>
            <a:ext cx="2377440" cy="17373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7" name="Shape 5"/>
          <p:cNvSpPr/>
          <p:nvPr/>
        </p:nvSpPr>
        <p:spPr>
          <a:xfrm>
            <a:off x="594360" y="1554480"/>
            <a:ext cx="91440" cy="1737360"/>
          </a:xfrm>
          <a:prstGeom prst="rect">
            <a:avLst/>
          </a:prstGeom>
          <a:solidFill>
            <a:srgbClr val="C9A227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8" name="Text 6"/>
          <p:cNvSpPr/>
          <p:nvPr/>
        </p:nvSpPr>
        <p:spPr>
          <a:xfrm>
            <a:off x="822960" y="1737360"/>
            <a:ext cx="20116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$5K</a:t>
            </a:r>
            <a:endParaRPr lang="en-US" sz="2800" dirty="0"/>
          </a:p>
        </p:txBody>
      </p:sp>
      <p:sp>
        <p:nvSpPr>
          <p:cNvPr id="9" name="Text 7"/>
          <p:cNvSpPr/>
          <p:nvPr/>
        </p:nvSpPr>
        <p:spPr>
          <a:xfrm>
            <a:off x="822960" y="2267712"/>
            <a:ext cx="2011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Birth-Seed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822960" y="2606040"/>
            <a:ext cx="20116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newborn pooled into the Education Fund</a:t>
            </a:r>
            <a:endParaRPr lang="en-US" sz="1100" dirty="0"/>
          </a:p>
        </p:txBody>
      </p:sp>
      <p:pic>
        <p:nvPicPr>
          <p:cNvPr id="11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7520" y="2258568"/>
            <a:ext cx="320040" cy="320040"/>
          </a:xfrm>
          <a:prstGeom prst="rect">
            <a:avLst/>
          </a:prstGeom>
        </p:spPr>
      </p:pic>
      <p:sp>
        <p:nvSpPr>
          <p:cNvPr id="12" name="Shape 9"/>
          <p:cNvSpPr/>
          <p:nvPr/>
        </p:nvSpPr>
        <p:spPr>
          <a:xfrm>
            <a:off x="3383280" y="1554480"/>
            <a:ext cx="2377440" cy="17373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13" name="Shape 10"/>
          <p:cNvSpPr/>
          <p:nvPr/>
        </p:nvSpPr>
        <p:spPr>
          <a:xfrm>
            <a:off x="3383280" y="1554480"/>
            <a:ext cx="91440" cy="1737360"/>
          </a:xfrm>
          <a:prstGeom prst="rect">
            <a:avLst/>
          </a:prstGeom>
          <a:solidFill>
            <a:srgbClr val="C9A227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14" name="Text 11"/>
          <p:cNvSpPr/>
          <p:nvPr/>
        </p:nvSpPr>
        <p:spPr>
          <a:xfrm>
            <a:off x="3611880" y="1737360"/>
            <a:ext cx="20116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18 yrs</a:t>
            </a:r>
            <a:endParaRPr lang="en-US" sz="2800" dirty="0"/>
          </a:p>
        </p:txBody>
      </p:sp>
      <p:sp>
        <p:nvSpPr>
          <p:cNvPr id="15" name="Text 12"/>
          <p:cNvSpPr/>
          <p:nvPr/>
        </p:nvSpPr>
        <p:spPr>
          <a:xfrm>
            <a:off x="3611880" y="2267712"/>
            <a:ext cx="2011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Compound Growth</a:t>
            </a:r>
            <a:endParaRPr lang="en-US" sz="1400" dirty="0"/>
          </a:p>
        </p:txBody>
      </p:sp>
      <p:sp>
        <p:nvSpPr>
          <p:cNvPr id="16" name="Text 13"/>
          <p:cNvSpPr/>
          <p:nvPr/>
        </p:nvSpPr>
        <p:spPr>
          <a:xfrm>
            <a:off x="3611880" y="2606040"/>
            <a:ext cx="20116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Sovereign Fund disburses 1.2% annually starting Year 18</a:t>
            </a:r>
            <a:endParaRPr lang="en-US" sz="1100" dirty="0"/>
          </a:p>
        </p:txBody>
      </p:sp>
      <p:pic>
        <p:nvPicPr>
          <p:cNvPr id="17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6440" y="2258568"/>
            <a:ext cx="320040" cy="320040"/>
          </a:xfrm>
          <a:prstGeom prst="rect">
            <a:avLst/>
          </a:prstGeom>
        </p:spPr>
      </p:pic>
      <p:sp>
        <p:nvSpPr>
          <p:cNvPr id="18" name="Shape 14"/>
          <p:cNvSpPr/>
          <p:nvPr/>
        </p:nvSpPr>
        <p:spPr>
          <a:xfrm>
            <a:off x="6172200" y="1554480"/>
            <a:ext cx="2377440" cy="17373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19" name="Shape 15"/>
          <p:cNvSpPr/>
          <p:nvPr/>
        </p:nvSpPr>
        <p:spPr>
          <a:xfrm>
            <a:off x="6172200" y="1554480"/>
            <a:ext cx="91440" cy="1737360"/>
          </a:xfrm>
          <a:prstGeom prst="rect">
            <a:avLst/>
          </a:prstGeom>
          <a:solidFill>
            <a:srgbClr val="C9A227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20" name="Text 16"/>
          <p:cNvSpPr/>
          <p:nvPr/>
        </p:nvSpPr>
        <p:spPr>
          <a:xfrm>
            <a:off x="6400800" y="1737360"/>
            <a:ext cx="20116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Free</a:t>
            </a:r>
            <a:endParaRPr lang="en-US" sz="2800" dirty="0"/>
          </a:p>
        </p:txBody>
      </p:sp>
      <p:sp>
        <p:nvSpPr>
          <p:cNvPr id="21" name="Text 17"/>
          <p:cNvSpPr/>
          <p:nvPr/>
        </p:nvSpPr>
        <p:spPr>
          <a:xfrm>
            <a:off x="6400800" y="2267712"/>
            <a:ext cx="2011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Education for All</a:t>
            </a:r>
            <a:endParaRPr lang="en-US" sz="1400" dirty="0"/>
          </a:p>
        </p:txBody>
      </p:sp>
      <p:sp>
        <p:nvSpPr>
          <p:cNvPr id="22" name="Text 18"/>
          <p:cNvSpPr/>
          <p:nvPr/>
        </p:nvSpPr>
        <p:spPr>
          <a:xfrm>
            <a:off x="6400800" y="2606040"/>
            <a:ext cx="20116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Cost-based pricing. No credential cap. Doctoral stipends.</a:t>
            </a:r>
            <a:endParaRPr lang="en-US" sz="1100" dirty="0"/>
          </a:p>
        </p:txBody>
      </p:sp>
      <p:sp>
        <p:nvSpPr>
          <p:cNvPr id="23" name="Shape 19"/>
          <p:cNvSpPr/>
          <p:nvPr/>
        </p:nvSpPr>
        <p:spPr>
          <a:xfrm>
            <a:off x="457200" y="3611880"/>
            <a:ext cx="8229600" cy="777240"/>
          </a:xfrm>
          <a:prstGeom prst="rect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24" name="Text 20"/>
          <p:cNvSpPr/>
          <p:nvPr/>
        </p:nvSpPr>
        <p:spPr>
          <a:xfrm>
            <a:off x="640080" y="3657600"/>
            <a:ext cx="7863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Funding belongs to the student. Coverage through doctorate.</a:t>
            </a:r>
            <a:endParaRPr lang="en-US" sz="1600" dirty="0"/>
          </a:p>
        </p:txBody>
      </p:sp>
      <p:sp>
        <p:nvSpPr>
          <p:cNvPr id="25" name="Text 21"/>
          <p:cNvSpPr/>
          <p:nvPr/>
        </p:nvSpPr>
        <p:spPr>
          <a:xfrm>
            <a:off x="640080" y="4023360"/>
            <a:ext cx="78638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American can pursue education through age 30 — vocational, college, master's, doctorate. No cap on fields or credentials. Doctoral students receive living stipends. Carry it where you choose to learn.</a:t>
            </a:r>
            <a:endParaRPr lang="en-US" sz="1200" dirty="0"/>
          </a:p>
        </p:txBody>
      </p:sp>
      <p:sp>
        <p:nvSpPr>
          <p:cNvPr id="26" name="Text 22"/>
          <p:cNvSpPr/>
          <p:nvPr/>
        </p:nvSpPr>
        <p:spPr>
          <a:xfrm>
            <a:off x="457200" y="452628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Free education through doctorate achievable at maturity · $18T fund balance by year 60</a:t>
            </a:r>
            <a:endParaRPr lang="en-US" sz="1300" dirty="0"/>
          </a:p>
        </p:txBody>
      </p:sp>
      <p:sp>
        <p:nvSpPr>
          <p:cNvPr id="27" name="Text 23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28" name="Text 24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pillars reinforce each other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457200" y="914400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This is what makes the architecture more than the sum of its parts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1874520" y="1828800"/>
            <a:ext cx="1371600" cy="1371600"/>
          </a:xfrm>
          <a:prstGeom prst="ellipse">
            <a:avLst/>
          </a:prstGeom>
          <a:solidFill>
            <a:srgbClr val="1E2761"/>
          </a:solidFill>
          <a:ln w="25400">
            <a:solidFill>
              <a:srgbClr val="C9A227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1874520" y="1828800"/>
            <a:ext cx="137160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Wage Floors</a:t>
            </a:r>
            <a:endParaRPr lang="en-US" sz="1300" dirty="0"/>
          </a:p>
        </p:txBody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3280" y="2350008"/>
            <a:ext cx="365760" cy="329184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3063240" y="3246120"/>
            <a:ext cx="1005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funds</a:t>
            </a:r>
            <a:endParaRPr lang="en-US" sz="1200" dirty="0"/>
          </a:p>
        </p:txBody>
      </p:sp>
      <p:sp>
        <p:nvSpPr>
          <p:cNvPr id="8" name="Shape 5"/>
          <p:cNvSpPr/>
          <p:nvPr/>
        </p:nvSpPr>
        <p:spPr>
          <a:xfrm>
            <a:off x="3886200" y="1828800"/>
            <a:ext cx="1371600" cy="1371600"/>
          </a:xfrm>
          <a:prstGeom prst="ellipse">
            <a:avLst/>
          </a:prstGeom>
          <a:solidFill>
            <a:srgbClr val="1E2761"/>
          </a:solidFill>
          <a:ln w="25400">
            <a:solidFill>
              <a:srgbClr val="C9A227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9" name="Text 6"/>
          <p:cNvSpPr/>
          <p:nvPr/>
        </p:nvSpPr>
        <p:spPr>
          <a:xfrm>
            <a:off x="3886200" y="1828800"/>
            <a:ext cx="137160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Retirement Fund</a:t>
            </a:r>
            <a:endParaRPr lang="en-US" sz="1300" dirty="0"/>
          </a:p>
        </p:txBody>
      </p:sp>
      <p:pic>
        <p:nvPicPr>
          <p:cNvPr id="10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4960" y="2350008"/>
            <a:ext cx="365760" cy="329184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5074920" y="3246120"/>
            <a:ext cx="1005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supports</a:t>
            </a:r>
            <a:endParaRPr lang="en-US" sz="1200" dirty="0"/>
          </a:p>
        </p:txBody>
      </p:sp>
      <p:sp>
        <p:nvSpPr>
          <p:cNvPr id="12" name="Shape 8"/>
          <p:cNvSpPr/>
          <p:nvPr/>
        </p:nvSpPr>
        <p:spPr>
          <a:xfrm>
            <a:off x="5897880" y="1828800"/>
            <a:ext cx="1371600" cy="1371600"/>
          </a:xfrm>
          <a:prstGeom prst="ellipse">
            <a:avLst/>
          </a:prstGeom>
          <a:solidFill>
            <a:srgbClr val="1E2761"/>
          </a:solidFill>
          <a:ln w="25400">
            <a:solidFill>
              <a:srgbClr val="C9A227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13" name="Text 9"/>
          <p:cNvSpPr/>
          <p:nvPr/>
        </p:nvSpPr>
        <p:spPr>
          <a:xfrm>
            <a:off x="5897880" y="1828800"/>
            <a:ext cx="137160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Education Fund</a:t>
            </a:r>
            <a:endParaRPr lang="en-US" sz="1300" dirty="0"/>
          </a:p>
        </p:txBody>
      </p:sp>
      <p:sp>
        <p:nvSpPr>
          <p:cNvPr id="14" name="Text 10"/>
          <p:cNvSpPr/>
          <p:nvPr/>
        </p:nvSpPr>
        <p:spPr>
          <a:xfrm>
            <a:off x="457200" y="365760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…and educated workers earn the floor wages that fund the cycle.</a:t>
            </a:r>
            <a:endParaRPr lang="en-US" sz="1400" dirty="0"/>
          </a:p>
        </p:txBody>
      </p:sp>
      <p:sp>
        <p:nvSpPr>
          <p:cNvPr id="15" name="Text 11"/>
          <p:cNvSpPr/>
          <p:nvPr/>
        </p:nvSpPr>
        <p:spPr>
          <a:xfrm>
            <a:off x="640080" y="4160520"/>
            <a:ext cx="78638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Workers earning floor wages </a:t>
            </a:r>
            <a:pPr algn="ctr" indent="0" marL="0">
              <a:buNone/>
            </a:pPr>
            <a:r>
              <a:rPr lang="en-US" sz="1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fund the retirement system at meaningful scale.  </a:t>
            </a:r>
            <a:pPr algn="ctr" indent="0" marL="0">
              <a:buNone/>
            </a:pPr>
            <a:r>
              <a:rPr lang="en-US" sz="12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Mature retirement fund </a:t>
            </a:r>
            <a:pPr algn="ctr" indent="0" marL="0">
              <a:buNone/>
            </a:pPr>
            <a:r>
              <a:rPr lang="en-US" sz="1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supports education for the next generation.  </a:t>
            </a:r>
            <a:pPr algn="ctr" indent="0" marL="0">
              <a:buNone/>
            </a:pPr>
            <a:r>
              <a:rPr lang="en-US" sz="12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Educated workers </a:t>
            </a:r>
            <a:pPr algn="ctr" indent="0" marL="0">
              <a:buNone/>
            </a:pPr>
            <a:r>
              <a:rPr lang="en-US" sz="1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command the floor wages that close the loop.</a:t>
            </a:r>
            <a:endParaRPr lang="en-US" sz="1200" dirty="0"/>
          </a:p>
        </p:txBody>
      </p:sp>
      <p:sp>
        <p:nvSpPr>
          <p:cNvPr id="16" name="Text 12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17" name="Text 13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same architecture, extended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457200" y="914400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Twelve pillars across four funding architectures. The original three are the analytical seed; the rest extend the same approach.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548640" y="1417320"/>
            <a:ext cx="3931920" cy="15087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520" y="1600200"/>
            <a:ext cx="457200" cy="45720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325880" y="1581912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Three primary pillars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731520" y="2130552"/>
            <a:ext cx="3566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P1 Community Contribution Plan. P2 Empirical Wage Floors. P3 Sovereign Education Fund.</a:t>
            </a:r>
            <a:endParaRPr lang="en-US" sz="1000" dirty="0"/>
          </a:p>
        </p:txBody>
      </p:sp>
      <p:sp>
        <p:nvSpPr>
          <p:cNvPr id="8" name="Text 5"/>
          <p:cNvSpPr/>
          <p:nvPr/>
        </p:nvSpPr>
        <p:spPr>
          <a:xfrm>
            <a:off x="731520" y="2642616"/>
            <a:ext cx="35661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Sovereign fund + high-earner architecture + tax architecture</a:t>
            </a:r>
            <a:endParaRPr lang="en-US" sz="1000" dirty="0"/>
          </a:p>
        </p:txBody>
      </p:sp>
      <p:sp>
        <p:nvSpPr>
          <p:cNvPr id="9" name="Shape 6"/>
          <p:cNvSpPr/>
          <p:nvPr/>
        </p:nvSpPr>
        <p:spPr>
          <a:xfrm>
            <a:off x="4663440" y="1417320"/>
            <a:ext cx="3931920" cy="15087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10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6320" y="1600200"/>
            <a:ext cx="457200" cy="457200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5440680" y="1581912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Five payroll-funded pillars</a:t>
            </a:r>
            <a:endParaRPr lang="en-US" sz="1600" dirty="0"/>
          </a:p>
        </p:txBody>
      </p:sp>
      <p:sp>
        <p:nvSpPr>
          <p:cNvPr id="12" name="Text 8"/>
          <p:cNvSpPr/>
          <p:nvPr/>
        </p:nvSpPr>
        <p:spPr>
          <a:xfrm>
            <a:off x="4846320" y="2130552"/>
            <a:ext cx="3566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P4 Healthcare. P5 Childcare. P6 Mental Health. P8 Paid Family Time. P9 Long-Term Care.</a:t>
            </a:r>
            <a:endParaRPr lang="en-US" sz="1000" dirty="0"/>
          </a:p>
        </p:txBody>
      </p:sp>
      <p:sp>
        <p:nvSpPr>
          <p:cNvPr id="13" name="Text 9"/>
          <p:cNvSpPr/>
          <p:nvPr/>
        </p:nvSpPr>
        <p:spPr>
          <a:xfrm>
            <a:off x="4846320" y="2642616"/>
            <a:ext cx="35661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~9.5% combined payroll across the five pillars</a:t>
            </a:r>
            <a:endParaRPr lang="en-US" sz="1000" dirty="0"/>
          </a:p>
        </p:txBody>
      </p:sp>
      <p:sp>
        <p:nvSpPr>
          <p:cNvPr id="14" name="Shape 10"/>
          <p:cNvSpPr/>
          <p:nvPr/>
        </p:nvSpPr>
        <p:spPr>
          <a:xfrm>
            <a:off x="548640" y="3063240"/>
            <a:ext cx="3931920" cy="15087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15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3246120"/>
            <a:ext cx="457200" cy="457200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1325880" y="3227832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Federal Infrastructure Fee</a:t>
            </a:r>
            <a:endParaRPr lang="en-US" sz="1600" dirty="0"/>
          </a:p>
        </p:txBody>
      </p:sp>
      <p:sp>
        <p:nvSpPr>
          <p:cNvPr id="17" name="Text 12"/>
          <p:cNvSpPr/>
          <p:nvPr/>
        </p:nvSpPr>
        <p:spPr>
          <a:xfrm>
            <a:off x="731520" y="3776472"/>
            <a:ext cx="3566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P7 Civic Infrastructure (broadband + cellular + 911 + identity theft + civic education).</a:t>
            </a:r>
            <a:endParaRPr lang="en-US" sz="1000" dirty="0"/>
          </a:p>
        </p:txBody>
      </p:sp>
      <p:sp>
        <p:nvSpPr>
          <p:cNvPr id="18" name="Text 13"/>
          <p:cNvSpPr/>
          <p:nvPr/>
        </p:nvSpPr>
        <p:spPr>
          <a:xfrm>
            <a:off x="731520" y="4288536"/>
            <a:ext cx="35661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Federal infrastructure fee + sovereign fund returns</a:t>
            </a:r>
            <a:endParaRPr lang="en-US" sz="1000" dirty="0"/>
          </a:p>
        </p:txBody>
      </p:sp>
      <p:sp>
        <p:nvSpPr>
          <p:cNvPr id="19" name="Shape 14"/>
          <p:cNvSpPr/>
          <p:nvPr/>
        </p:nvSpPr>
        <p:spPr>
          <a:xfrm>
            <a:off x="4663440" y="3063240"/>
            <a:ext cx="3931920" cy="15087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20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6320" y="3246120"/>
            <a:ext cx="457200" cy="457200"/>
          </a:xfrm>
          <a:prstGeom prst="rect">
            <a:avLst/>
          </a:prstGeom>
        </p:spPr>
      </p:pic>
      <p:sp>
        <p:nvSpPr>
          <p:cNvPr id="21" name="Text 15"/>
          <p:cNvSpPr/>
          <p:nvPr/>
        </p:nvSpPr>
        <p:spPr>
          <a:xfrm>
            <a:off x="5440680" y="3227832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Three non-payroll mechanisms</a:t>
            </a:r>
            <a:endParaRPr lang="en-US" sz="1600" dirty="0"/>
          </a:p>
        </p:txBody>
      </p:sp>
      <p:sp>
        <p:nvSpPr>
          <p:cNvPr id="22" name="Text 16"/>
          <p:cNvSpPr/>
          <p:nvPr/>
        </p:nvSpPr>
        <p:spPr>
          <a:xfrm>
            <a:off x="4846320" y="3776472"/>
            <a:ext cx="3566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P10 Federal Housing Investment (general revenue from high-earner). P11 Climate Architecture (carbon price). P12 Immigration Architecture (general revenue + user fees).</a:t>
            </a:r>
            <a:endParaRPr lang="en-US" sz="1000" dirty="0"/>
          </a:p>
        </p:txBody>
      </p:sp>
      <p:sp>
        <p:nvSpPr>
          <p:cNvPr id="23" name="Text 17"/>
          <p:cNvSpPr/>
          <p:nvPr/>
        </p:nvSpPr>
        <p:spPr>
          <a:xfrm>
            <a:off x="4846320" y="4288536"/>
            <a:ext cx="35661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Different funding fits different policy substance</a:t>
            </a:r>
            <a:endParaRPr lang="en-US" sz="1000" dirty="0"/>
          </a:p>
        </p:txBody>
      </p:sp>
      <p:sp>
        <p:nvSpPr>
          <p:cNvPr id="24" name="Text 18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25" name="Text 19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</a:t>
            </a:r>
            <a:endParaRPr lang="en-US" sz="9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Five payroll-funded adjacent pillars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457200" y="914400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Each addresses a current consumption need insurance markets serve poorly. Total ~9.5% combined payroll across all five.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548640" y="1417320"/>
            <a:ext cx="3931920" cy="15087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520" y="1600200"/>
            <a:ext cx="457200" cy="45720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325880" y="1581912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Universal Healthcare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731520" y="2130552"/>
            <a:ext cx="3566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German multi-payer system; includes basic dental + vision. Target $9,500 per capita matches peer nations. Median family saves ~$8K/yr on healthcare alone.</a:t>
            </a:r>
            <a:endParaRPr lang="en-US" sz="1000" dirty="0"/>
          </a:p>
        </p:txBody>
      </p:sp>
      <p:sp>
        <p:nvSpPr>
          <p:cNvPr id="8" name="Text 5"/>
          <p:cNvSpPr/>
          <p:nvPr/>
        </p:nvSpPr>
        <p:spPr>
          <a:xfrm>
            <a:off x="731520" y="2642616"/>
            <a:ext cx="35661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$2.6T surplus by Year 10</a:t>
            </a:r>
            <a:endParaRPr lang="en-US" sz="1000" dirty="0"/>
          </a:p>
        </p:txBody>
      </p:sp>
      <p:sp>
        <p:nvSpPr>
          <p:cNvPr id="9" name="Shape 6"/>
          <p:cNvSpPr/>
          <p:nvPr/>
        </p:nvSpPr>
        <p:spPr>
          <a:xfrm>
            <a:off x="4663440" y="1417320"/>
            <a:ext cx="3931920" cy="15087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10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6320" y="1600200"/>
            <a:ext cx="457200" cy="457200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5440680" y="1581912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Universal Childcare</a:t>
            </a:r>
            <a:endParaRPr lang="en-US" sz="1600" dirty="0"/>
          </a:p>
        </p:txBody>
      </p:sp>
      <p:sp>
        <p:nvSpPr>
          <p:cNvPr id="12" name="Text 8"/>
          <p:cNvSpPr/>
          <p:nvPr/>
        </p:nvSpPr>
        <p:spPr>
          <a:xfrm>
            <a:off x="4846320" y="2130552"/>
            <a:ext cx="3566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Quebec model with $10/day parent cap. 12M children covered. Funded by 0.8% employer + 0.5% worker payroll.</a:t>
            </a:r>
            <a:endParaRPr lang="en-US" sz="1000" dirty="0"/>
          </a:p>
        </p:txBody>
      </p:sp>
      <p:sp>
        <p:nvSpPr>
          <p:cNvPr id="13" name="Text 9"/>
          <p:cNvSpPr/>
          <p:nvPr/>
        </p:nvSpPr>
        <p:spPr>
          <a:xfrm>
            <a:off x="4846320" y="2642616"/>
            <a:ext cx="35661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Median family with 2 kids saves ~$22K/yr on childcare alone</a:t>
            </a:r>
            <a:endParaRPr lang="en-US" sz="1000" dirty="0"/>
          </a:p>
        </p:txBody>
      </p:sp>
      <p:sp>
        <p:nvSpPr>
          <p:cNvPr id="14" name="Shape 10"/>
          <p:cNvSpPr/>
          <p:nvPr/>
        </p:nvSpPr>
        <p:spPr>
          <a:xfrm>
            <a:off x="548640" y="3063240"/>
            <a:ext cx="3931920" cy="15087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15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3246120"/>
            <a:ext cx="457200" cy="457200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1325880" y="3227832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Mental Health + Paid Family Time</a:t>
            </a:r>
            <a:endParaRPr lang="en-US" sz="1600" dirty="0"/>
          </a:p>
        </p:txBody>
      </p:sp>
      <p:sp>
        <p:nvSpPr>
          <p:cNvPr id="17" name="Text 12"/>
          <p:cNvSpPr/>
          <p:nvPr/>
        </p:nvSpPr>
        <p:spPr>
          <a:xfrm>
            <a:off x="731520" y="3776472"/>
            <a:ext cx="3566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Universal voluntary mental health access (P6, 0.8% payroll). 12 weeks paid family leave for new parents and family caregiving (P8, 0.4% payroll).</a:t>
            </a:r>
            <a:endParaRPr lang="en-US" sz="1000" dirty="0"/>
          </a:p>
        </p:txBody>
      </p:sp>
      <p:sp>
        <p:nvSpPr>
          <p:cNvPr id="18" name="Text 13"/>
          <p:cNvSpPr/>
          <p:nvPr/>
        </p:nvSpPr>
        <p:spPr>
          <a:xfrm>
            <a:off x="731520" y="4288536"/>
            <a:ext cx="35661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1.2% combined payroll for both pillars together</a:t>
            </a:r>
            <a:endParaRPr lang="en-US" sz="1000" dirty="0"/>
          </a:p>
        </p:txBody>
      </p:sp>
      <p:sp>
        <p:nvSpPr>
          <p:cNvPr id="19" name="Shape 14"/>
          <p:cNvSpPr/>
          <p:nvPr/>
        </p:nvSpPr>
        <p:spPr>
          <a:xfrm>
            <a:off x="4663440" y="3063240"/>
            <a:ext cx="3931920" cy="15087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20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6320" y="3246120"/>
            <a:ext cx="457200" cy="457200"/>
          </a:xfrm>
          <a:prstGeom prst="rect">
            <a:avLst/>
          </a:prstGeom>
        </p:spPr>
      </p:pic>
      <p:sp>
        <p:nvSpPr>
          <p:cNvPr id="21" name="Text 15"/>
          <p:cNvSpPr/>
          <p:nvPr/>
        </p:nvSpPr>
        <p:spPr>
          <a:xfrm>
            <a:off x="5440680" y="3227832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Universal Long-Term Care</a:t>
            </a:r>
            <a:endParaRPr lang="en-US" sz="1600" dirty="0"/>
          </a:p>
        </p:txBody>
      </p:sp>
      <p:sp>
        <p:nvSpPr>
          <p:cNvPr id="22" name="Text 16"/>
          <p:cNvSpPr/>
          <p:nvPr/>
        </p:nvSpPr>
        <p:spPr>
          <a:xfrm>
            <a:off x="4846320" y="3776472"/>
            <a:ext cx="3566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Functional-need eligibility (no Medicaid spend-down). Home and community-based services preferred. Funded by 0.6% employer + 0.4% worker payroll.</a:t>
            </a:r>
            <a:endParaRPr lang="en-US" sz="1000" dirty="0"/>
          </a:p>
        </p:txBody>
      </p:sp>
      <p:sp>
        <p:nvSpPr>
          <p:cNvPr id="23" name="Text 17"/>
          <p:cNvSpPr/>
          <p:nvPr/>
        </p:nvSpPr>
        <p:spPr>
          <a:xfrm>
            <a:off x="4846320" y="4288536"/>
            <a:ext cx="35661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Eliminates Medicaid spend-down for ~15M aging Americans</a:t>
            </a:r>
            <a:endParaRPr lang="en-US" sz="1000" dirty="0"/>
          </a:p>
        </p:txBody>
      </p:sp>
      <p:sp>
        <p:nvSpPr>
          <p:cNvPr id="24" name="Text 18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25" name="Text 19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 The People — Platform Overview</dc:title>
  <dc:subject>Policy platform for shared prosperity</dc:subject>
  <dc:creator>Jason</dc:creator>
  <cp:lastModifiedBy>Jason</cp:lastModifiedBy>
  <cp:revision>1</cp:revision>
  <dcterms:created xsi:type="dcterms:W3CDTF">2026-05-03T22:14:37Z</dcterms:created>
  <dcterms:modified xsi:type="dcterms:W3CDTF">2026-05-03T22:14:37Z</dcterms:modified>
</cp:coreProperties>
</file>