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23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10.xml"/><Relationship Id="rId11" Type="http://schemas.openxmlformats.org/officeDocument/2006/relationships/slide" Target="slides/slide11.xml"/><Relationship Id="rId12" Type="http://schemas.openxmlformats.org/officeDocument/2006/relationships/slide" Target="slides/slide12.xml"/><Relationship Id="rId13" Type="http://schemas.openxmlformats.org/officeDocument/2006/relationships/slide" Target="slides/slide13.xml"/><Relationship Id="rId14" Type="http://schemas.openxmlformats.org/officeDocument/2006/relationships/slide" Target="slides/slide14.xml"/><Relationship Id="rId15" Type="http://schemas.openxmlformats.org/officeDocument/2006/relationships/slide" Target="slides/slide15.xml"/><Relationship Id="rId16" Type="http://schemas.openxmlformats.org/officeDocument/2006/relationships/slide" Target="slides/slide16.xml"/><Relationship Id="rId17" Type="http://schemas.openxmlformats.org/officeDocument/2006/relationships/slide" Target="slides/slide17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23" Type="http://schemas.openxmlformats.org/officeDocument/2006/relationships/slide" Target="slides/slide9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25th Percentile Hourly Floor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$#0.00" sourceLinked="0"/>
            <c:txPr>
              <a:bodyPr/>
              <a:lstStyle/>
              <a:p>
                <a:pPr>
                  <a:defRPr b="0" i="0" strike="noStrike" sz="900" u="none">
                    <a:solidFill>
                      <a:srgbClr val="1E2761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Sheet1!$A$2:$A$8</c:f>
              <c:multiLvlStrCache>
                <c:ptCount val="7"/>
                <c:lvl>
                  <c:pt idx="0">
                    <c:v>Fast Food Worker</c:v>
                  </c:pt>
                  <c:pt idx="1">
                    <c:v>Childcare Worker</c:v>
                  </c:pt>
                  <c:pt idx="2">
                    <c:v>Retail Sales</c:v>
                  </c:pt>
                  <c:pt idx="3">
                    <c:v>Construction</c:v>
                  </c:pt>
                  <c:pt idx="4">
                    <c:v>Registered Nurse</c:v>
                  </c:pt>
                  <c:pt idx="5">
                    <c:v>Engineer</c:v>
                  </c:pt>
                  <c:pt idx="6">
                    <c:v>Surgeon</c:v>
                  </c:pt>
                </c:lvl>
              </c:multiLvlStrCache>
            </c:multiLvl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13.5</c:v>
                </c:pt>
                <c:pt idx="1">
                  <c:v>11.08</c:v>
                </c:pt>
                <c:pt idx="2">
                  <c:v>14.2</c:v>
                </c:pt>
                <c:pt idx="3">
                  <c:v>22.3</c:v>
                </c:pt>
                <c:pt idx="4">
                  <c:v>36.8</c:v>
                </c:pt>
                <c:pt idx="5">
                  <c:v>49.5</c:v>
                </c:pt>
                <c:pt idx="6">
                  <c:v>92.4</c:v>
                </c:pt>
              </c:numCache>
            </c:numRef>
          </c:val>
        </c:ser>
        <c:dLbls>
          <c:numFmt formatCode="$#0.00" sourceLinked="0"/>
          <c:txPr>
            <a:bodyPr/>
            <a:lstStyle/>
            <a:p>
              <a:pPr>
                <a:defRPr b="0" i="0" strike="noStrike" sz="900" u="none">
                  <a:solidFill>
                    <a:srgbClr val="1E2761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1A1A1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B728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34840" y="685800"/>
            <a:ext cx="274320" cy="27432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274320" y="1280160"/>
            <a:ext cx="8595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spc="400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THE PEOPLE</a:t>
            </a:r>
            <a:endParaRPr lang="en-US" sz="5400" dirty="0"/>
          </a:p>
        </p:txBody>
      </p:sp>
      <p:sp>
        <p:nvSpPr>
          <p:cNvPr id="4" name="Text 2"/>
          <p:cNvSpPr/>
          <p:nvPr/>
        </p:nvSpPr>
        <p:spPr>
          <a:xfrm>
            <a:off x="457200" y="22860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 Architecture for Shared Prosperity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457200" y="338328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I do well, we all do well.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Jason Robertson  ·  Ohio  ·  2026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64008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Built for what's coming.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platform is also AI workforce transition infrastructure.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20-40%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6858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jobs face substantial automation pressure over the next two decades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2918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Care Work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34290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resists AI displacement and is exactly what we've been undervaluing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035040" y="2286000"/>
            <a:ext cx="2560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Build Now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6172200" y="2971800"/>
            <a:ext cx="2286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4F6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infrastructure to absorb the transition must exist before it arrives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57200" y="41605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same platform. A different audience. The same conclusion: build the infrastructure now.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architecture also produces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Benefits that emerge beyond what the platform was designed for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4023360" cy="2606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457200" y="1463040"/>
            <a:ext cx="4023360" cy="9144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640080" y="1691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AND SCAM REDUCTION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40080" y="2057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$25–35B</a:t>
            </a:r>
            <a:endParaRPr lang="en-US" sz="4400" dirty="0"/>
          </a:p>
        </p:txBody>
      </p:sp>
      <p:sp>
        <p:nvSpPr>
          <p:cNvPr id="8" name="Text 6"/>
          <p:cNvSpPr/>
          <p:nvPr/>
        </p:nvSpPr>
        <p:spPr>
          <a:xfrm>
            <a:off x="640080" y="2743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annually in direct fraud losses prevented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315468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healthcare eliminates medical identity theft (~$30B). Sovereign Education Fund eliminates student loan fraud. Federal infrastructure ownership enables uniform STIR/SHAKEN, DMARC, and DNS-level threat blocking that today varies wildly across carriers.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/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463040"/>
            <a:ext cx="4023360" cy="2606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463040"/>
            <a:ext cx="4023360" cy="9144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846320" y="1691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RETROACTIVE DEBT RETIREMENT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846320" y="2057400"/>
            <a:ext cx="3657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$2T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4846320" y="2743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past debt retired across 20 years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92040" y="3154680"/>
            <a:ext cx="3566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$1.78T student loans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across 46M borrowers retired from Sovereign Fund surplus.  </a:t>
            </a:r>
            <a:pPr indent="0" marL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$220B medical debt</a:t>
            </a:r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across 100M Americans retired from healthcare pillar surplus.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good architecture produces benefits the designer didn't intend, the architecture is sound.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it gets built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pillar has its own funding mechanism. None compete with the others.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417320"/>
          <a:ext cx="822960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3474720"/>
                <a:gridCol w="2926080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Pillar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Funding Mechanism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Notes</a:t>
                      </a:r>
                      <a:endParaRPr lang="en-US" sz="12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Retirement Reform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12% combined payroll (current FICA level)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Investment fund, not pay-as-you-go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Wage Floors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federal cost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Floors derived from existing BLS data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Education Fund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$5K birth-seed + 1.2% from Sovereign Fund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Fund pays itself by Year 30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Healthcare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4% empl + 2% wkr (canonical OPEN-1) + graduated 5/10/15 surcharge above $250K/$500K/$1M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Replaces current premium structure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Childcare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0.8% empl + 0.5% wkr + state match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Tax recovery from new workers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Mental Health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0.5% empl + 0.3% wkr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Existing $104B federal continues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contribution under transparent governance. No hidden taxes. No general revenue redirected.</a:t>
            </a: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Founding Stake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dollars from every American at platform launch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155448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$680M</a:t>
            </a:r>
            <a:endParaRPr lang="en-US" sz="8000" dirty="0"/>
          </a:p>
        </p:txBody>
      </p:sp>
      <p:sp>
        <p:nvSpPr>
          <p:cNvPr id="5" name="Text 3"/>
          <p:cNvSpPr/>
          <p:nvPr/>
        </p:nvSpPr>
        <p:spPr>
          <a:xfrm>
            <a:off x="457200" y="23774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340 million Americans  ×  $2 each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2926080"/>
            <a:ext cx="3840480" cy="14630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731520" y="30632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 MATH SAYS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3383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$680M is mathematical rounding error within five years. The platform's funding doesn't depend on it.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754880" y="2926080"/>
            <a:ext cx="3840480" cy="146304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4937760" y="30632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HISTORY SAYS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937760" y="3383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 defend institutions they helped build. The Founding Stake makes this everyone's project.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57200" y="45262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American becomes a founding stakeholder. Names recorded permanently. Legacy across generations.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can endure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 mechanisms outlast political coalitions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48640" y="141732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64592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6459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Pooled Contribution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822960" y="219456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participation creates universal ownership. Everyone contributes; everyone has standing to defend it.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0" name="Shape 7"/>
          <p:cNvSpPr/>
          <p:nvPr/>
        </p:nvSpPr>
        <p:spPr>
          <a:xfrm>
            <a:off x="4663440" y="141732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1645920"/>
            <a:ext cx="502920" cy="5029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577840" y="164592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Empirical Anchoring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4937760" y="219456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Decisions tied to existing federal data, not political negotiation. Harder to attack as ideological.</a:t>
            </a:r>
            <a:endParaRPr lang="en-US" sz="11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5" name="Shape 11"/>
          <p:cNvSpPr/>
          <p:nvPr/>
        </p:nvSpPr>
        <p:spPr>
          <a:xfrm>
            <a:off x="548640" y="306324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3291840"/>
            <a:ext cx="502920" cy="50292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463040" y="32918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Transparent Governance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22960" y="384048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public reports. Independent boards. Statutory firewalls against political direction.</a:t>
            </a:r>
            <a:endParaRPr lang="en-US" sz="11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20" name="Shape 15"/>
          <p:cNvSpPr/>
          <p:nvPr/>
        </p:nvSpPr>
        <p:spPr>
          <a:xfrm>
            <a:off x="4663440" y="3063240"/>
            <a:ext cx="91440" cy="15087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760" y="3291840"/>
            <a:ext cx="502920" cy="50292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5577840" y="32918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Structural Defense</a:t>
            </a:r>
            <a:endParaRPr lang="en-US" sz="1600" dirty="0"/>
          </a:p>
        </p:txBody>
      </p:sp>
      <p:sp>
        <p:nvSpPr>
          <p:cNvPr id="23" name="Text 17"/>
          <p:cNvSpPr/>
          <p:nvPr/>
        </p:nvSpPr>
        <p:spPr>
          <a:xfrm>
            <a:off x="4937760" y="3840480"/>
            <a:ext cx="3429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Fraud prevention built into design, not enforcement. Rule-following is easier than rule-breaking.</a:t>
            </a:r>
            <a:endParaRPr lang="en-US" sz="11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it takes to move forward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54864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100K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73152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Founding Supporters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73152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 deserves serious institutional attention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32232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332232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1M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0520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Movement Scale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350520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 deserves serious political action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096000" y="1645920"/>
            <a:ext cx="2499360" cy="13716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6096000" y="1828800"/>
            <a:ext cx="2499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$50M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6278880" y="242316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Proof-of-Concept Fund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278880" y="2697480"/>
            <a:ext cx="2133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Demonstrates the platform's principles work in real time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57200" y="3383280"/>
            <a:ext cx="8229600" cy="12801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640080" y="3520440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WORK FROM HERE IS HUMAN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0080" y="3822192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technical foundation is built: 81 items, 19 mathematical models, ~12,000 formulas, complete analytical defense, plus 16 iterations of process hardening (item 80 documents the methodology).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40080" y="4160520"/>
            <a:ext cx="7863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remains is the work of getting these documents in front of people who can move them — sustained over years, refined through engagement.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822960"/>
            <a:ext cx="731520" cy="731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" y="173736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I do well,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457200" y="2377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i="1" dirty="0">
                <a:solidFill>
                  <a:srgbClr val="C9A22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all do well.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457200" y="33832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principle is what makes a community a community.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57200" y="3749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architecture is what turns the principle into a system.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country has not had that system. The country could.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Going deeper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05156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deck is the high-level view. The full platform package contains the detailed analysis.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292608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292608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92608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Vision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29768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Manifesto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For What's Coming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Founding Stake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Civic Infrastructure (broadband + cellular + 911)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Capacity Fund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Adjacent Pillars (P4 through P12)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459736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2459736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2459736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Analytical Framing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2596896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Does This Raise Taxes?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Changes — Milestones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Identity Theft Reduction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Repairing the Past + Emergency Services + Infrastructure Fee (incl. Transition Mechanics) + Open Issues Registry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This Was Built + Hardening Process + Income Tax Architecture (OPEN-3)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26864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3" name="Shape 11"/>
          <p:cNvSpPr/>
          <p:nvPr/>
        </p:nvSpPr>
        <p:spPr>
          <a:xfrm>
            <a:off x="4626864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4626864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Technical / Models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764024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Contribution Plan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Wage Floor Analysis v0.2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(3 models)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Wage Floor (BLS data)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Education Fund + Pricing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Healthcare, Childcare, MH, LTC, Housing, Climate, Immigration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793992" y="1508760"/>
            <a:ext cx="2057400" cy="274320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6793992" y="1508760"/>
            <a:ext cx="2057400" cy="45720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8" name="Text 16"/>
          <p:cNvSpPr/>
          <p:nvPr/>
        </p:nvSpPr>
        <p:spPr>
          <a:xfrm>
            <a:off x="6793992" y="1508760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Navigation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931152" y="2057400"/>
            <a:ext cx="17830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Reader's Guide / TOC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Package Version Manifest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Slideshow (PDF / PPTX)</a:t>
            </a:r>
            <a:endParaRPr lang="en-US" sz="1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Calculator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Jason Robertson  ·  Ohio  ·  2026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54864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country is rich.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548640" y="118872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Most Americans don't feel it.</a:t>
            </a:r>
            <a:endParaRPr lang="en-US" sz="3600" dirty="0"/>
          </a:p>
        </p:txBody>
      </p:sp>
      <p:sp>
        <p:nvSpPr>
          <p:cNvPr id="4" name="Shape 2"/>
          <p:cNvSpPr/>
          <p:nvPr/>
        </p:nvSpPr>
        <p:spPr>
          <a:xfrm>
            <a:off x="5029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029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5029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#1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6858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GDP per capita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the world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461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32461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32461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Bottom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34290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median household wealth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among developed nations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989320" y="2377440"/>
            <a:ext cx="265176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Shape 11"/>
          <p:cNvSpPr/>
          <p:nvPr/>
        </p:nvSpPr>
        <p:spPr>
          <a:xfrm>
            <a:off x="5989320" y="2377440"/>
            <a:ext cx="2651760" cy="73152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5989320" y="2606040"/>
            <a:ext cx="2651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20+ yrs</a:t>
            </a:r>
            <a:endParaRPr lang="en-US" sz="3600" dirty="0"/>
          </a:p>
        </p:txBody>
      </p:sp>
      <p:sp>
        <p:nvSpPr>
          <p:cNvPr id="15" name="Text 13"/>
          <p:cNvSpPr/>
          <p:nvPr/>
        </p:nvSpPr>
        <p:spPr>
          <a:xfrm>
            <a:off x="6172200" y="3291840"/>
            <a:ext cx="2286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since real wages tracked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 productivity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a structural problem. Structures can be redesigned.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problems share one underlying solution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Retirement security · Wage stagnation · Educational debt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118872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240" y="2331720"/>
            <a:ext cx="548640" cy="5486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8872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Reform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56616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0" y="2331720"/>
            <a:ext cx="548640" cy="54864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56616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Wage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Floors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5943600" y="2103120"/>
            <a:ext cx="2011680" cy="164592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2331720"/>
            <a:ext cx="548640" cy="54864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943600" y="301752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Fund</a:t>
            </a:r>
            <a:endParaRPr lang="en-US" sz="1600" dirty="0"/>
          </a:p>
        </p:txBody>
      </p:sp>
      <p:sp>
        <p:nvSpPr>
          <p:cNvPr id="13" name="Shape 8"/>
          <p:cNvSpPr/>
          <p:nvPr/>
        </p:nvSpPr>
        <p:spPr>
          <a:xfrm>
            <a:off x="914400" y="3749040"/>
            <a:ext cx="7315200" cy="45720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9"/>
          <p:cNvSpPr/>
          <p:nvPr/>
        </p:nvSpPr>
        <p:spPr>
          <a:xfrm>
            <a:off x="914400" y="374904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Foundation: Pooled Contribution · Empirical Anchoring · Transparent Governance</a:t>
            </a:r>
            <a:endParaRPr lang="en-US" sz="1300" dirty="0"/>
          </a:p>
        </p:txBody>
      </p:sp>
      <p:sp>
        <p:nvSpPr>
          <p:cNvPr id="15" name="Text 10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pillar applies the same architecture to a different problem — and the approach extends to nine more pillars in the full platform.</a:t>
            </a:r>
            <a:endParaRPr lang="en-US" sz="1400" dirty="0"/>
          </a:p>
        </p:txBody>
      </p:sp>
      <p:sp>
        <p:nvSpPr>
          <p:cNvPr id="16" name="Text 11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7" name="Text 12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One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Community Contribution Plan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57200" y="137160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57200" y="1691640"/>
            <a:ext cx="4023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 Security cannot pay full benefits past 2033. The median household approaches retirement with ~6 years of savings.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57200" y="260604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57200" y="2926080"/>
            <a:ext cx="40233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Hybrid system: phase out current SS while building a Sovereign Investment Fund. Honors every existing commitment while constructing what comes next.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754880" y="137160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937760" y="141732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$63T → $82B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4937760" y="192024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transition borrowing reduced 99.9%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754880" y="246888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4937760" y="251460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$1.23M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4937760" y="301752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account at retirement (age 25 entrant, $50K salary)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754880" y="3566160"/>
            <a:ext cx="3931920" cy="100584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4937760" y="361188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$122T</a:t>
            </a:r>
            <a:endParaRPr lang="en-US" sz="2800" dirty="0"/>
          </a:p>
        </p:txBody>
      </p:sp>
      <p:sp>
        <p:nvSpPr>
          <p:cNvPr id="18" name="Text 16"/>
          <p:cNvSpPr/>
          <p:nvPr/>
        </p:nvSpPr>
        <p:spPr>
          <a:xfrm>
            <a:off x="4937760" y="411480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balance, year 60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retirement engine that funds the rest of the platform.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Two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Empirical Wage Floors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57200" y="12801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jobs deserve different floors. The data already exists.</a:t>
            </a:r>
            <a:endParaRPr lang="en-US" sz="14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457200" y="1783080"/>
          <a:ext cx="5120640" cy="26060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Text 5"/>
          <p:cNvSpPr/>
          <p:nvPr/>
        </p:nvSpPr>
        <p:spPr>
          <a:xfrm>
            <a:off x="5760720" y="178308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5760720" y="2103120"/>
            <a:ext cx="301752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Every occupation has BLS wage data. 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the floor at the 25th percentile of actual wages currently paid.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Floor adjusts with inflation. Recalibrates every 3 years.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b="1" i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market sets the floor — not politics.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457200" y="44348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81 occupations analyzed · 82M workers covered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548640" cy="548640"/>
          </a:xfrm>
          <a:prstGeom prst="ellipse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457200" y="457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1097280" y="4572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Three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1097280" y="6858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Sovereign Education Fund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59436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59436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82296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$5K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82296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Birth-Seed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newborn pooled into the Education Fund</a:t>
            </a:r>
            <a:endParaRPr lang="en-US" sz="110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20" y="2258568"/>
            <a:ext cx="320040" cy="32004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338328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Shape 10"/>
          <p:cNvSpPr/>
          <p:nvPr/>
        </p:nvSpPr>
        <p:spPr>
          <a:xfrm>
            <a:off x="338328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14" name="Text 11"/>
          <p:cNvSpPr/>
          <p:nvPr/>
        </p:nvSpPr>
        <p:spPr>
          <a:xfrm>
            <a:off x="361188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18 yrs</a:t>
            </a:r>
            <a:endParaRPr lang="en-US" sz="2800" dirty="0"/>
          </a:p>
        </p:txBody>
      </p:sp>
      <p:sp>
        <p:nvSpPr>
          <p:cNvPr id="15" name="Text 12"/>
          <p:cNvSpPr/>
          <p:nvPr/>
        </p:nvSpPr>
        <p:spPr>
          <a:xfrm>
            <a:off x="361188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Compound Growth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361188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Fund disburses 1.2% annually starting Year 18</a:t>
            </a:r>
            <a:endParaRPr lang="en-US" sz="1100" dirty="0"/>
          </a:p>
        </p:txBody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440" y="2258568"/>
            <a:ext cx="320040" cy="320040"/>
          </a:xfrm>
          <a:prstGeom prst="rect">
            <a:avLst/>
          </a:prstGeom>
        </p:spPr>
      </p:pic>
      <p:sp>
        <p:nvSpPr>
          <p:cNvPr id="18" name="Shape 14"/>
          <p:cNvSpPr/>
          <p:nvPr/>
        </p:nvSpPr>
        <p:spPr>
          <a:xfrm>
            <a:off x="6172200" y="1554480"/>
            <a:ext cx="2377440" cy="17373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6172200" y="1554480"/>
            <a:ext cx="91440" cy="1737360"/>
          </a:xfrm>
          <a:prstGeom prst="rect">
            <a:avLst/>
          </a:prstGeom>
          <a:solidFill>
            <a:srgbClr val="C9A227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6400800" y="173736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Free</a:t>
            </a:r>
            <a:endParaRPr lang="en-US" sz="2800" dirty="0"/>
          </a:p>
        </p:txBody>
      </p:sp>
      <p:sp>
        <p:nvSpPr>
          <p:cNvPr id="21" name="Text 17"/>
          <p:cNvSpPr/>
          <p:nvPr/>
        </p:nvSpPr>
        <p:spPr>
          <a:xfrm>
            <a:off x="6400800" y="226771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for All</a:t>
            </a:r>
            <a:endParaRPr lang="en-US" sz="1400" dirty="0"/>
          </a:p>
        </p:txBody>
      </p:sp>
      <p:sp>
        <p:nvSpPr>
          <p:cNvPr id="22" name="Text 18"/>
          <p:cNvSpPr/>
          <p:nvPr/>
        </p:nvSpPr>
        <p:spPr>
          <a:xfrm>
            <a:off x="6400800" y="2606040"/>
            <a:ext cx="20116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Cost-based pricing. No credential cap. Doctoral stipends.</a:t>
            </a:r>
            <a:endParaRPr lang="en-US" sz="1100" dirty="0"/>
          </a:p>
        </p:txBody>
      </p:sp>
      <p:sp>
        <p:nvSpPr>
          <p:cNvPr id="23" name="Shape 19"/>
          <p:cNvSpPr/>
          <p:nvPr/>
        </p:nvSpPr>
        <p:spPr>
          <a:xfrm>
            <a:off x="457200" y="3611880"/>
            <a:ext cx="8229600" cy="777240"/>
          </a:xfrm>
          <a:prstGeom prst="rect">
            <a:avLst/>
          </a:prstGeom>
          <a:solidFill>
            <a:srgbClr val="1E2761"/>
          </a:solidFill>
          <a:ln w="12700">
            <a:solidFill>
              <a:srgbClr val="333333"/>
            </a:solidFill>
            <a:prstDash val="solid"/>
          </a:ln>
        </p:spPr>
        <p:txBody>
          <a:bodyPr/>
          <a:p/>
        </p:txBody>
      </p:sp>
      <p:sp>
        <p:nvSpPr>
          <p:cNvPr id="24" name="Text 20"/>
          <p:cNvSpPr/>
          <p:nvPr/>
        </p:nvSpPr>
        <p:spPr>
          <a:xfrm>
            <a:off x="640080" y="365760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Funding belongs to the student. Coverage through doctorate.</a:t>
            </a:r>
            <a:endParaRPr lang="en-US" sz="1600" dirty="0"/>
          </a:p>
        </p:txBody>
      </p:sp>
      <p:sp>
        <p:nvSpPr>
          <p:cNvPr id="25" name="Text 21"/>
          <p:cNvSpPr/>
          <p:nvPr/>
        </p:nvSpPr>
        <p:spPr>
          <a:xfrm>
            <a:off x="640080" y="402336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American can pursue education through age 30 — vocational, college, master's, doctorate. No cap on fields or credentials. Doctoral students receive living stipends. Carry it where you choose to learn.</a:t>
            </a:r>
            <a:endParaRPr lang="en-US" sz="1200" dirty="0"/>
          </a:p>
        </p:txBody>
      </p:sp>
      <p:sp>
        <p:nvSpPr>
          <p:cNvPr id="26" name="Text 22"/>
          <p:cNvSpPr/>
          <p:nvPr/>
        </p:nvSpPr>
        <p:spPr>
          <a:xfrm>
            <a:off x="457200" y="45262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Free education through doctorate achievable at maturity · $18T fund balance by year 60</a:t>
            </a:r>
            <a:endParaRPr lang="en-US" sz="1300" dirty="0"/>
          </a:p>
        </p:txBody>
      </p:sp>
      <p:sp>
        <p:nvSpPr>
          <p:cNvPr id="27" name="Text 23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8" name="Text 24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pillars reinforce each other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what makes the architecture more than the sum of its parts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187452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87452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Wage Floors</a:t>
            </a:r>
            <a:endParaRPr lang="en-US" sz="13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2350008"/>
            <a:ext cx="365760" cy="32918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063240" y="3246120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funds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388620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9" name="Text 6"/>
          <p:cNvSpPr/>
          <p:nvPr/>
        </p:nvSpPr>
        <p:spPr>
          <a:xfrm>
            <a:off x="388620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Retirement Fund</a:t>
            </a:r>
            <a:endParaRPr lang="en-US" sz="1300" dirty="0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2350008"/>
            <a:ext cx="365760" cy="329184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074920" y="3246120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supports</a:t>
            </a:r>
            <a:endParaRPr lang="en-US" sz="1200" dirty="0"/>
          </a:p>
        </p:txBody>
      </p:sp>
      <p:sp>
        <p:nvSpPr>
          <p:cNvPr id="12" name="Shape 8"/>
          <p:cNvSpPr/>
          <p:nvPr/>
        </p:nvSpPr>
        <p:spPr>
          <a:xfrm>
            <a:off x="5897880" y="1828800"/>
            <a:ext cx="1371600" cy="1371600"/>
          </a:xfrm>
          <a:prstGeom prst="ellipse">
            <a:avLst/>
          </a:prstGeom>
          <a:solidFill>
            <a:srgbClr val="1E2761"/>
          </a:solidFill>
          <a:ln w="25400">
            <a:solidFill>
              <a:srgbClr val="C9A227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sp>
        <p:nvSpPr>
          <p:cNvPr id="13" name="Text 9"/>
          <p:cNvSpPr/>
          <p:nvPr/>
        </p:nvSpPr>
        <p:spPr>
          <a:xfrm>
            <a:off x="5897880" y="18288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Fund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457200" y="36576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…and educated workers earn the floor wages that fund the cycle.</a:t>
            </a:r>
            <a:endParaRPr lang="en-US" sz="1400" dirty="0"/>
          </a:p>
        </p:txBody>
      </p:sp>
      <p:sp>
        <p:nvSpPr>
          <p:cNvPr id="15" name="Text 11"/>
          <p:cNvSpPr/>
          <p:nvPr/>
        </p:nvSpPr>
        <p:spPr>
          <a:xfrm>
            <a:off x="640080" y="4160520"/>
            <a:ext cx="7863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Workers earning floor wages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fund the retirement system at meaningful scale.  </a:t>
            </a:r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Mature retirement fund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supports education for the next generation.  </a:t>
            </a:r>
            <a:pPr algn="ctr" indent="0" marL="0">
              <a:buNone/>
            </a:pPr>
            <a:r>
              <a:rPr lang="en-US" sz="12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Educated workers </a:t>
            </a:r>
            <a:pPr algn="ctr" indent="0" marL="0">
              <a:buNone/>
            </a:pPr>
            <a:r>
              <a:rPr lang="en-US" sz="1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command the floor wages that close the loop.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17" name="Text 13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Beyond the three primary pillars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Adjacent pillars apply the same architecture to other current consumption needs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Healthcare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German multi-payer system; includes basic dental + vision. Target $9,500 per capita matches peer nations. Median family saves ~$8K/yr on healthcare alone.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$2.6T surplus by Year 10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Childcare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Quebec model with $10/day parent cap. 12M children covered. Funded by 0.8% employer + 0.5% worker payroll.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Median family with 2 kids saves ~$22K/yr on childcare alone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Mental Health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Voluntary access at no cost. 60M Americans need care; 30M currently untreated. Workforce capacity adequate at 40% utilization.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 is the problem — not raw supply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Civic Infrastructure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broadband (federal ownership), cellular gap coverage, NG911 modernization, identity theft reduction, journalism, civic education, voter access.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broadband + cellular + 911 modernization. Federal infrastructure fee recovers cost from companies.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Four more pillars added in 2026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9144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 Eight (Universal Paid Family Time) joined the adjacent pillars previously. The architecture continues to extend.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86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60020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258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Universal Long-Term Care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Functional-need eligibility (no Medicaid spend-down). Home and community-based services preferred. Funded by 0.6% employer + 0.4% worker payroll.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315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Eliminates Medicaid spend-down for ~15M aging Americans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4663440" y="141732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600200"/>
            <a:ext cx="457200" cy="45720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0680" y="158191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Federal Housing Investment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846320" y="213055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Universal rental assistance + federal-state conditional grants for supply expansion. Funded by general revenue from high-earner architecture.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846320" y="264261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Eliminates Section 8 waitlist; reaches ~20M households</a:t>
            </a:r>
            <a:endParaRPr lang="en-US" sz="1000" dirty="0"/>
          </a:p>
        </p:txBody>
      </p:sp>
      <p:sp>
        <p:nvSpPr>
          <p:cNvPr id="14" name="Shape 10"/>
          <p:cNvSpPr/>
          <p:nvPr/>
        </p:nvSpPr>
        <p:spPr>
          <a:xfrm>
            <a:off x="5486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246120"/>
            <a:ext cx="457200" cy="45720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3258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Climate Architecture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7315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Upstream carbon price ($50/ton rising to $100/ton). 50% returned as per-capita dividend, 50% invested in clean energy + just transition.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7315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~$2,000/yr dividend for family of four at maturity</a:t>
            </a:r>
            <a:endParaRPr lang="en-US" sz="1000" dirty="0"/>
          </a:p>
        </p:txBody>
      </p:sp>
      <p:sp>
        <p:nvSpPr>
          <p:cNvPr id="19" name="Shape 14"/>
          <p:cNvSpPr/>
          <p:nvPr/>
        </p:nvSpPr>
        <p:spPr>
          <a:xfrm>
            <a:off x="4663440" y="3063240"/>
            <a:ext cx="3931920" cy="1508760"/>
          </a:xfrm>
          <a:prstGeom prst="rect">
            <a:avLst/>
          </a:prstGeom>
          <a:solidFill>
            <a:srgbClr val="F8F9FB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01600" dist="25400" dir="16200000">
              <a:srgbClr val="000000">
                <a:alpha val="10000"/>
              </a:srgbClr>
            </a:outerShdw>
          </a:effectLst>
        </p:spPr>
        <p:txBody>
          <a:bodyPr/>
          <a:p/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320" y="3246120"/>
            <a:ext cx="457200" cy="45720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440680" y="322783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Immigration Architecture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4846320" y="377647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Pathway to status for 11M long-resident undocumented + legal immigration modernization + asylum capacity expansion + integration support.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4846320" y="4288536"/>
            <a:ext cx="35661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 positive fiscal impact ~$1T over 20 years per CBO scoring of comparable proposals.</a:t>
            </a:r>
            <a:endParaRPr lang="en-US" sz="1000" dirty="0"/>
          </a:p>
        </p:txBody>
      </p:sp>
      <p:sp>
        <p:nvSpPr>
          <p:cNvPr id="24" name="Text 18"/>
          <p:cNvSpPr/>
          <p:nvPr/>
        </p:nvSpPr>
        <p:spPr>
          <a:xfrm>
            <a:off x="365760" y="484632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The People — Platform Overview</a:t>
            </a:r>
            <a:endParaRPr lang="en-US" sz="900" dirty="0"/>
          </a:p>
        </p:txBody>
      </p:sp>
      <p:sp>
        <p:nvSpPr>
          <p:cNvPr id="25" name="Text 19"/>
          <p:cNvSpPr/>
          <p:nvPr/>
        </p:nvSpPr>
        <p:spPr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The People — Platform Overview</dc:title>
  <dc:subject>Policy platform for shared prosperity</dc:subject>
  <dc:creator>Jason</dc:creator>
  <cp:lastModifiedBy>Jason</cp:lastModifiedBy>
  <cp:revision>1</cp:revision>
  <dcterms:created xsi:type="dcterms:W3CDTF">2026-05-03T22:14:37Z</dcterms:created>
  <dcterms:modified xsi:type="dcterms:W3CDTF">2026-05-03T22:14:37Z</dcterms:modified>
</cp:coreProperties>
</file>