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charts/chart1.xml" ContentType="application/vnd.openxmlformats-officedocument.drawingml.chart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3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72" r:id="rId23"/>
    <p:sldId id="273" r:id="rId24"/>
    <p:sldId id="274" r:id="rId25"/>
    <p:sldId id="275" r:id="rId26"/>
    <p:sldId id="276" r:id="rId27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notesMasterIdLst>
    <p:notesMasterId r:id="rId18"/>
  </p:notesMasterIdLst>
  <p:sldSz cx="9144000" cy="5143500"/>
  <p:notesSz cx="51435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10" Type="http://schemas.openxmlformats.org/officeDocument/2006/relationships/slide" Target="slides/slide13.xml"/><Relationship Id="rId11" Type="http://schemas.openxmlformats.org/officeDocument/2006/relationships/slide" Target="slides/slide14.xml"/><Relationship Id="rId12" Type="http://schemas.openxmlformats.org/officeDocument/2006/relationships/slide" Target="slides/slide15.xml"/><Relationship Id="rId13" Type="http://schemas.openxmlformats.org/officeDocument/2006/relationships/slide" Target="slides/slide16.xml"/><Relationship Id="rId14" Type="http://schemas.openxmlformats.org/officeDocument/2006/relationships/slide" Target="slides/slide17.xml"/><Relationship Id="rId15" Type="http://schemas.openxmlformats.org/officeDocument/2006/relationships/slide" Target="slides/slide18.xml"/><Relationship Id="rId16" Type="http://schemas.openxmlformats.org/officeDocument/2006/relationships/slide" Target="slides/slide19.xml"/><Relationship Id="rId17" Type="http://schemas.openxmlformats.org/officeDocument/2006/relationships/slide" Target="slides/slide20.xml"/><Relationship Id="rId18" Type="http://schemas.openxmlformats.org/officeDocument/2006/relationships/notesMaster" Target="notesMasters/notesMaster1.xml"/><Relationship Id="rId19" Type="http://schemas.openxmlformats.org/officeDocument/2006/relationships/presProps" Target="presProps.xml"/><Relationship Id="rId20" Type="http://schemas.openxmlformats.org/officeDocument/2006/relationships/viewProps" Target="viewProps.xml"/><Relationship Id="rId21" Type="http://schemas.openxmlformats.org/officeDocument/2006/relationships/theme" Target="theme/theme1.xml"/><Relationship Id="rId22" Type="http://schemas.openxmlformats.org/officeDocument/2006/relationships/tableStyles" Target="tableStyles.xml"/><Relationship Id="rId23" Type="http://schemas.openxmlformats.org/officeDocument/2006/relationships/slide" Target="slides/slide8.xml"/><Relationship Id="rId24" Type="http://schemas.openxmlformats.org/officeDocument/2006/relationships/slide" Target="slides/slide9.xml"/><Relationship Id="rId25" Type="http://schemas.openxmlformats.org/officeDocument/2006/relationships/slide" Target="slides/slide10.xml"/><Relationship Id="rId26" Type="http://schemas.openxmlformats.org/officeDocument/2006/relationships/slide" Target="slides/slide11.xml"/><Relationship Id="rId27" Type="http://schemas.openxmlformats.org/officeDocument/2006/relationships/slide" Target="slides/slide12.xml"/></Relationships>
</file>

<file path=ppt/charts/_rels/chart1.xml.rels><?xml version='1.0' encoding='UTF-8' standalone='yes'?>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roundedCorners val="1"/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25th Percentile Hourly Floor</c:v>
                </c:pt>
              </c:strCache>
            </c:strRef>
          </c:tx>
          <c:spPr>
            <a:solidFill>
              <a:srgbClr val="1E2761"/>
            </a:solidFill>
            <a:effectLst/>
          </c:spPr>
          <c:invertIfNegative val="0"/>
          <c:dLbls>
            <c:numFmt formatCode="$#0.00" sourceLinked="0"/>
            <c:txPr>
              <a:bodyPr/>
              <a:lstStyle/>
              <a:p>
                <a:pPr>
                  <a:defRPr b="0" i="0" strike="noStrike" sz="900" u="none">
                    <a:solidFill>
                      <a:srgbClr val="1E2761"/>
                    </a:solidFill>
                    <a:latin typeface="Arial"/>
                  </a:defRPr>
                </a:pPr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multiLvlStrRef>
              <c:f>Sheet1!$A$2:$A$8</c:f>
              <c:multiLvlStrCache>
                <c:ptCount val="7"/>
                <c:lvl>
                  <c:pt idx="0">
                    <c:v>Fast Food Worker</c:v>
                  </c:pt>
                  <c:pt idx="1">
                    <c:v>Childcare Worker</c:v>
                  </c:pt>
                  <c:pt idx="2">
                    <c:v>Retail Sales</c:v>
                  </c:pt>
                  <c:pt idx="3">
                    <c:v>Construction</c:v>
                  </c:pt>
                  <c:pt idx="4">
                    <c:v>Registered Nurse</c:v>
                  </c:pt>
                  <c:pt idx="5">
                    <c:v>Engineer</c:v>
                  </c:pt>
                  <c:pt idx="6">
                    <c:v>Surgeon</c:v>
                  </c:pt>
                </c:lvl>
              </c:multiLvlStrCache>
            </c:multiLvl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13.5</c:v>
                </c:pt>
                <c:pt idx="1">
                  <c:v>11.08</c:v>
                </c:pt>
                <c:pt idx="2">
                  <c:v>14.2</c:v>
                </c:pt>
                <c:pt idx="3">
                  <c:v>22.3</c:v>
                </c:pt>
                <c:pt idx="4">
                  <c:v>36.8</c:v>
                </c:pt>
                <c:pt idx="5">
                  <c:v>49.5</c:v>
                </c:pt>
                <c:pt idx="6">
                  <c:v>92.4</c:v>
                </c:pt>
              </c:numCache>
            </c:numRef>
          </c:val>
        </c:ser>
        <c:dLbls>
          <c:numFmt formatCode="$#0.00" sourceLinked="0"/>
          <c:txPr>
            <a:bodyPr/>
            <a:lstStyle/>
            <a:p>
              <a:pPr>
                <a:defRPr b="0" i="0" strike="noStrike" sz="900" u="none">
                  <a:solidFill>
                    <a:srgbClr val="1E2761"/>
                  </a:solidFill>
                  <a:latin typeface="Arial"/>
                </a:defRPr>
              </a:pPr>
            </a:p>
          </c:txPr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gapWidth val="150"/>
        <c:overlap val="0"/>
        <c:axId val="2094734554"/>
        <c:axId val="2094734552"/>
        <c:axId val="2094734556"/>
      </c:barChart>
      <c:catAx>
        <c:axId val="2094734554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ln w="12700" cap="flat">
            <a:solidFill>
              <a:srgbClr val="888888"/>
            </a:solidFill>
            <a:prstDash val="solid"/>
            <a:round/>
          </a:ln>
        </c:spPr>
        <c:txPr>
          <a:bodyPr/>
          <a:lstStyle/>
          <a:p>
            <a:pPr>
              <a:defRPr sz="900" b="0" i="0" u="none" strike="noStrike">
                <a:solidFill>
                  <a:srgbClr val="1A1A1A"/>
                </a:solidFill>
                <a:latin typeface="Arial"/>
              </a:defRPr>
            </a:pPr>
            <a:endParaRPr lang="en-US"/>
          </a:p>
        </c:txPr>
        <c:crossAx val="2094734552"/>
        <c:crosses val="autoZero"/>
        <c:auto val="1"/>
        <c:lblAlgn val="ctr"/>
        <c:noMultiLvlLbl val="1"/>
      </c:catAx>
      <c:valAx>
        <c:axId val="2094734552"/>
        <c:scaling>
          <c:orientation val="minMax"/>
        </c:scaling>
        <c:delete val="0"/>
        <c:axPos val="b"/>
        <c:majorGridlines>
          <c:spPr>
            <a:ln w="6350" cap="flat">
              <a:solidFill>
                <a:srgbClr val="E2E8F0"/>
              </a:solidFill>
              <a:prstDash val="solid"/>
              <a:round/>
            </a:ln>
          </c:spPr>
        </c:majorGridlines>
        <c:numFmt formatCode="General" sourceLinked="0"/>
        <c:majorTickMark val="out"/>
        <c:minorTickMark val="none"/>
        <c:tickLblPos val="low"/>
        <c:spPr>
          <a:ln w="12700" cap="flat">
            <a:solidFill>
              <a:srgbClr val="888888"/>
            </a:solidFill>
            <a:prstDash val="solid"/>
            <a:round/>
          </a:ln>
        </c:spPr>
        <c:txPr>
          <a:bodyPr/>
          <a:lstStyle/>
          <a:p>
            <a:pPr>
              <a:defRPr sz="900" b="0" i="0" u="none" strike="noStrike">
                <a:solidFill>
                  <a:srgbClr val="6B7280"/>
                </a:solidFill>
                <a:latin typeface="Arial"/>
              </a:defRPr>
            </a:pPr>
            <a:endParaRPr lang="en-US"/>
          </a:p>
        </c:txPr>
        <c:crossAx val="209473455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span"/>
  </c:chart>
  <c:spPr>
    <a:solidFill>
      <a:srgbClr val="FFFFFF"/>
    </a:solidFill>
    <a:ln>
      <a:noFill/>
    </a:ln>
    <a:effectLst/>
  </c:spPr>
  <c:externalData r:id="rId1">
    <c:autoUpdate val="0"/>
  </c:externalData>
</c:chartSpace>
</file>

<file path=ppt/notesMasters/_rels/notesMaster1.xml.rels><?xml version='1.0' encoding='UTF-8' standalone='yes'?>
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11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12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13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14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15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16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_rels/notesSlide2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9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image" Target="../media/image-8-1.png"/><Relationship Id="rId2" Type="http://schemas.openxmlformats.org/officeDocument/2006/relationships/image" Target="../media/image-8-2.png"/><Relationship Id="rId3" Type="http://schemas.openxmlformats.org/officeDocument/2006/relationships/image" Target="../media/image-8-3.png"/><Relationship Id="rId4" Type="http://schemas.openxmlformats.org/officeDocument/2006/relationships/image" Target="../media/image-8-4.png"/><Relationship Id="rId5" Type="http://schemas.openxmlformats.org/officeDocument/2006/relationships/slideLayout" Target="../slideLayouts/slideLayout1.xml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image" Target="../media/image-8-1.png"/><Relationship Id="rId2" Type="http://schemas.openxmlformats.org/officeDocument/2006/relationships/image" Target="../media/image-8-2.png"/><Relationship Id="rId3" Type="http://schemas.openxmlformats.org/officeDocument/2006/relationships/image" Target="../media/image-8-3.png"/><Relationship Id="rId4" Type="http://schemas.openxmlformats.org/officeDocument/2006/relationships/image" Target="../media/image-8-4.png"/><Relationship Id="rId5" Type="http://schemas.openxmlformats.org/officeDocument/2006/relationships/slideLayout" Target="../slideLayouts/slideLayout1.xml"/></Relationships>
</file>

<file path=ppt/slides/_rels/slide12.xml.rels><?xml version='1.0' encoding='UTF-8' standalone='yes'?>
<Relationships xmlns="http://schemas.openxmlformats.org/package/2006/relationships"><Relationship Id="rId1" Type="http://schemas.openxmlformats.org/officeDocument/2006/relationships/image" Target="../media/image-8-1.png"/><Relationship Id="rId2" Type="http://schemas.openxmlformats.org/officeDocument/2006/relationships/image" Target="../media/image-8-2.png"/><Relationship Id="rId3" Type="http://schemas.openxmlformats.org/officeDocument/2006/relationships/image" Target="../media/image-8-3.png"/><Relationship Id="rId4" Type="http://schemas.openxmlformats.org/officeDocument/2006/relationships/image" Target="../media/image-8-4.png"/><Relationship Id="rId5" Type="http://schemas.openxmlformats.org/officeDocument/2006/relationships/slideLayout" Target="../slideLayouts/slideLayout1.xml"/></Relationships>
</file>

<file path=ppt/slides/_rels/slide1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/Relationships>
</file>

<file path=ppt/slides/_rels/slide1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/Relationships>
</file>

<file path=ppt/slides/_rels/slide1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/Relationships>
</file>

<file path=ppt/slides/_rels/slide1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/Relationships>
</file>

<file path=ppt/slides/_rels/slide17.xml.rels><?xml version='1.0' encoding='UTF-8' standalone='yes'?>
<Relationships xmlns="http://schemas.openxmlformats.org/package/2006/relationships"><Relationship Id="rId1" Type="http://schemas.openxmlformats.org/officeDocument/2006/relationships/image" Target="../media/image-13-1.png"/><Relationship Id="rId2" Type="http://schemas.openxmlformats.org/officeDocument/2006/relationships/image" Target="../media/image-13-2.png"/><Relationship Id="rId3" Type="http://schemas.openxmlformats.org/officeDocument/2006/relationships/image" Target="../media/image-13-3.png"/><Relationship Id="rId4" Type="http://schemas.openxmlformats.org/officeDocument/2006/relationships/image" Target="../media/image-13-4.png"/><Relationship Id="rId5" Type="http://schemas.openxmlformats.org/officeDocument/2006/relationships/slideLayout" Target="../slideLayouts/slideLayout1.xml"/><Relationship Id="rId6" Type="http://schemas.openxmlformats.org/officeDocument/2006/relationships/notesSlide" Target="../notesSlides/notesSlide13.xml"/></Relationships>
</file>

<file path=ppt/slides/_rels/slide1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4.xml"/></Relationships>
</file>

<file path=ppt/slides/_rels/slide19.xml.rels><?xml version='1.0' encoding='UTF-8' standalone='yes'?>
<Relationships xmlns="http://schemas.openxmlformats.org/package/2006/relationships"><Relationship Id="rId1" Type="http://schemas.openxmlformats.org/officeDocument/2006/relationships/image" Target="../media/image-15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5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2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6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image" Target="../media/image-3-1.png"/><Relationship Id="rId2" Type="http://schemas.openxmlformats.org/officeDocument/2006/relationships/image" Target="../media/image-3-2.png"/><Relationship Id="rId3" Type="http://schemas.openxmlformats.org/officeDocument/2006/relationships/image" Target="../media/image-3-3.png"/><Relationship Id="rId4" Type="http://schemas.openxmlformats.org/officeDocument/2006/relationships/slideLayout" Target="../slideLayouts/slideLayout1.xml"/><Relationship Id="rId5" Type="http://schemas.openxmlformats.org/officeDocument/2006/relationships/notesSlide" Target="../notesSlides/notesSlide3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chart" Target="../charts/chart1.xml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5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image" Target="../media/image-6-1.png"/><Relationship Id="rId2" Type="http://schemas.openxmlformats.org/officeDocument/2006/relationships/image" Target="../media/image-6-2.pn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6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image" Target="../media/image-7-1.png"/><Relationship Id="rId2" Type="http://schemas.openxmlformats.org/officeDocument/2006/relationships/image" Target="../media/image-7-2.pn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image" Target="../media/image-8-1.png"/><Relationship Id="rId2" Type="http://schemas.openxmlformats.org/officeDocument/2006/relationships/image" Target="../media/image-8-2.png"/><Relationship Id="rId3" Type="http://schemas.openxmlformats.org/officeDocument/2006/relationships/image" Target="../media/image-8-3.png"/><Relationship Id="rId4" Type="http://schemas.openxmlformats.org/officeDocument/2006/relationships/image" Target="../media/image-8-4.png"/><Relationship Id="rId5" Type="http://schemas.openxmlformats.org/officeDocument/2006/relationships/slideLayout" Target="../slideLayouts/slideLayout1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image" Target="../media/image-8-1.png"/><Relationship Id="rId2" Type="http://schemas.openxmlformats.org/officeDocument/2006/relationships/image" Target="../media/image-8-2.png"/><Relationship Id="rId3" Type="http://schemas.openxmlformats.org/officeDocument/2006/relationships/image" Target="../media/image-8-3.png"/><Relationship Id="rId4" Type="http://schemas.openxmlformats.org/officeDocument/2006/relationships/image" Target="../media/image-8-4.png"/><Relationship Id="rId5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1E276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4434840" y="685800"/>
            <a:ext cx="274320" cy="274320"/>
          </a:xfrm>
          <a:prstGeom prst="ellipse">
            <a:avLst/>
          </a:prstGeom>
          <a:solidFill>
            <a:srgbClr val="C9A227"/>
          </a:solidFill>
          <a:ln w="12700">
            <a:solidFill>
              <a:srgbClr val="C9A227"/>
            </a:solidFill>
            <a:prstDash val="solid"/>
          </a:ln>
        </p:spPr>
        <p:txBody>
          <a:bodyPr/>
          <a:p/>
        </p:txBody>
      </p:sp>
      <p:sp>
        <p:nvSpPr>
          <p:cNvPr id="3" name="Text 1"/>
          <p:cNvSpPr/>
          <p:nvPr/>
        </p:nvSpPr>
        <p:spPr>
          <a:xfrm>
            <a:off x="274320" y="1280160"/>
            <a:ext cx="859536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5400" b="1" spc="400" kern="0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WE THE PEOPLE</a:t>
            </a:r>
            <a:endParaRPr lang="en-US" sz="5400" dirty="0"/>
          </a:p>
        </p:txBody>
      </p:sp>
      <p:sp>
        <p:nvSpPr>
          <p:cNvPr id="4" name="Text 2"/>
          <p:cNvSpPr/>
          <p:nvPr/>
        </p:nvSpPr>
        <p:spPr>
          <a:xfrm>
            <a:off x="457200" y="2286000"/>
            <a:ext cx="822960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2600" i="1" dirty="0">
                <a:solidFill>
                  <a:srgbClr val="CADCFC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An Architecture for Shared Prosperity</a:t>
            </a:r>
            <a:endParaRPr lang="en-US" sz="2600" dirty="0"/>
          </a:p>
        </p:txBody>
      </p:sp>
      <p:sp>
        <p:nvSpPr>
          <p:cNvPr id="5" name="Text 3"/>
          <p:cNvSpPr/>
          <p:nvPr/>
        </p:nvSpPr>
        <p:spPr>
          <a:xfrm>
            <a:off x="457200" y="3383280"/>
            <a:ext cx="82296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800" i="1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When I do well, we all do well.</a:t>
            </a:r>
            <a:endParaRPr lang="en-US" sz="1800" dirty="0"/>
          </a:p>
        </p:txBody>
      </p:sp>
      <p:sp>
        <p:nvSpPr>
          <p:cNvPr id="6" name="Text 4"/>
          <p:cNvSpPr/>
          <p:nvPr/>
        </p:nvSpPr>
        <p:spPr>
          <a:xfrm>
            <a:off x="457200" y="4480560"/>
            <a:ext cx="8229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2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Jason Robertson  ·  Ohio  ·  2026</a:t>
            </a:r>
            <a:endParaRPr lang="en-US" sz="12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822960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2800" b="1" dirty="0">
                <a:solidFill>
                  <a:srgbClr val="1E2761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From first job through career</a:t>
            </a:r>
            <a:endParaRPr lang="en-US" sz="2800" dirty="0"/>
          </a:p>
        </p:txBody>
      </p:sp>
      <p:sp>
        <p:nvSpPr>
          <p:cNvPr id="3" name="Text 1"/>
          <p:cNvSpPr/>
          <p:nvPr/>
        </p:nvSpPr>
        <p:spPr>
          <a:xfrm>
            <a:off x="457200" y="914400"/>
            <a:ext cx="82296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i="1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Income, family, health, housing — through the long working middle of life.</a:t>
            </a:r>
            <a:endParaRPr lang="en-US" sz="1300" dirty="0"/>
          </a:p>
        </p:txBody>
      </p:sp>
      <p:sp>
        <p:nvSpPr>
          <p:cNvPr id="4" name="Shape 2"/>
          <p:cNvSpPr/>
          <p:nvPr/>
        </p:nvSpPr>
        <p:spPr>
          <a:xfrm>
            <a:off x="548640" y="1417320"/>
            <a:ext cx="3931920" cy="1508760"/>
          </a:xfrm>
          <a:prstGeom prst="rect">
            <a:avLst/>
          </a:prstGeom>
          <a:solidFill>
            <a:srgbClr val="F8F9FB"/>
          </a:solidFill>
          <a:ln w="12700">
            <a:solidFill>
              <a:srgbClr val="CADCFC"/>
            </a:solidFill>
            <a:prstDash val="solid"/>
          </a:ln>
          <a:effectLst>
            <a:outerShdw sx="100000" sy="100000" kx="0" ky="0" algn="bl" rotWithShape="0" blurRad="101600" dist="25400" dir="16200000">
              <a:srgbClr val="000000">
                <a:alpha val="10000"/>
              </a:srgbClr>
            </a:outerShdw>
          </a:effectLst>
        </p:spPr>
        <p:txBody>
          <a:bodyPr/>
          <a:p/>
        </p:txBody>
      </p:sp>
      <p:pic>
        <p:nvPicPr>
          <p:cNvPr id="5" name="Image 0" descr="preencoded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1520" y="1600200"/>
            <a:ext cx="457200" cy="457200"/>
          </a:xfrm>
          <a:prstGeom prst="rect">
            <a:avLst/>
          </a:prstGeom>
        </p:spPr>
      </p:pic>
      <p:sp>
        <p:nvSpPr>
          <p:cNvPr id="6" name="Text 3"/>
          <p:cNvSpPr/>
          <p:nvPr/>
        </p:nvSpPr>
        <p:spPr>
          <a:xfrm>
            <a:off x="1325880" y="1581912"/>
            <a:ext cx="301752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1E2761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Income foundation</a:t>
            </a:r>
            <a:endParaRPr lang="en-US" sz="1600" dirty="0"/>
          </a:p>
        </p:txBody>
      </p:sp>
      <p:sp>
        <p:nvSpPr>
          <p:cNvPr id="7" name="Text 4"/>
          <p:cNvSpPr/>
          <p:nvPr/>
        </p:nvSpPr>
        <p:spPr>
          <a:xfrm>
            <a:off x="731520" y="2130552"/>
            <a:ext cx="356616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Empirical wage floors set at 25th percentile of actual wages by occupation. Sovereign Education Fund covers college costs. No student loan debt.</a:t>
            </a:r>
            <a:endParaRPr lang="en-US" sz="1000" dirty="0"/>
          </a:p>
        </p:txBody>
      </p:sp>
      <p:sp>
        <p:nvSpPr>
          <p:cNvPr id="8" name="Text 5"/>
          <p:cNvSpPr/>
          <p:nvPr/>
        </p:nvSpPr>
        <p:spPr>
          <a:xfrm>
            <a:off x="731520" y="2642616"/>
            <a:ext cx="356616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i="1" dirty="0">
                <a:solidFill>
                  <a:srgbClr val="C9A22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Pillars Two and Three · dignified earnings, no debt drag</a:t>
            </a:r>
            <a:endParaRPr lang="en-US" sz="1000" dirty="0"/>
          </a:p>
        </p:txBody>
      </p:sp>
      <p:sp>
        <p:nvSpPr>
          <p:cNvPr id="9" name="Shape 6"/>
          <p:cNvSpPr/>
          <p:nvPr/>
        </p:nvSpPr>
        <p:spPr>
          <a:xfrm>
            <a:off x="4663440" y="1417320"/>
            <a:ext cx="3931920" cy="1508760"/>
          </a:xfrm>
          <a:prstGeom prst="rect">
            <a:avLst/>
          </a:prstGeom>
          <a:solidFill>
            <a:srgbClr val="F8F9FB"/>
          </a:solidFill>
          <a:ln w="12700">
            <a:solidFill>
              <a:srgbClr val="CADCFC"/>
            </a:solidFill>
            <a:prstDash val="solid"/>
          </a:ln>
          <a:effectLst>
            <a:outerShdw sx="100000" sy="100000" kx="0" ky="0" algn="bl" rotWithShape="0" blurRad="101600" dist="25400" dir="16200000">
              <a:srgbClr val="000000">
                <a:alpha val="10000"/>
              </a:srgbClr>
            </a:outerShdw>
          </a:effectLst>
        </p:spPr>
        <p:txBody>
          <a:bodyPr/>
          <a:p/>
        </p:txBody>
      </p:sp>
      <p:pic>
        <p:nvPicPr>
          <p:cNvPr id="10" name="Image 1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46320" y="1600200"/>
            <a:ext cx="457200" cy="457200"/>
          </a:xfrm>
          <a:prstGeom prst="rect">
            <a:avLst/>
          </a:prstGeom>
        </p:spPr>
      </p:pic>
      <p:sp>
        <p:nvSpPr>
          <p:cNvPr id="11" name="Text 7"/>
          <p:cNvSpPr/>
          <p:nvPr/>
        </p:nvSpPr>
        <p:spPr>
          <a:xfrm>
            <a:off x="5440680" y="1581912"/>
            <a:ext cx="301752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1E2761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Family care during work years</a:t>
            </a:r>
            <a:endParaRPr lang="en-US" sz="1600" dirty="0"/>
          </a:p>
        </p:txBody>
      </p:sp>
      <p:sp>
        <p:nvSpPr>
          <p:cNvPr id="12" name="Text 8"/>
          <p:cNvSpPr/>
          <p:nvPr/>
        </p:nvSpPr>
        <p:spPr>
          <a:xfrm>
            <a:off x="4846320" y="2130552"/>
            <a:ext cx="356616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Universal childcare for working parents. Paid family time for new parents and family caregivers. Caring for family without leaving the workforce.</a:t>
            </a:r>
            <a:endParaRPr lang="en-US" sz="1000" dirty="0"/>
          </a:p>
        </p:txBody>
      </p:sp>
      <p:sp>
        <p:nvSpPr>
          <p:cNvPr id="13" name="Text 9"/>
          <p:cNvSpPr/>
          <p:nvPr/>
        </p:nvSpPr>
        <p:spPr>
          <a:xfrm>
            <a:off x="4846320" y="2642616"/>
            <a:ext cx="356616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i="1" dirty="0">
                <a:solidFill>
                  <a:srgbClr val="C9A22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Pillars Five and Eight · 1.7% combined payroll</a:t>
            </a:r>
            <a:endParaRPr lang="en-US" sz="1000" dirty="0"/>
          </a:p>
        </p:txBody>
      </p:sp>
      <p:sp>
        <p:nvSpPr>
          <p:cNvPr id="14" name="Shape 10"/>
          <p:cNvSpPr/>
          <p:nvPr/>
        </p:nvSpPr>
        <p:spPr>
          <a:xfrm>
            <a:off x="548640" y="3063240"/>
            <a:ext cx="3931920" cy="1508760"/>
          </a:xfrm>
          <a:prstGeom prst="rect">
            <a:avLst/>
          </a:prstGeom>
          <a:solidFill>
            <a:srgbClr val="F8F9FB"/>
          </a:solidFill>
          <a:ln w="12700">
            <a:solidFill>
              <a:srgbClr val="CADCFC"/>
            </a:solidFill>
            <a:prstDash val="solid"/>
          </a:ln>
          <a:effectLst>
            <a:outerShdw sx="100000" sy="100000" kx="0" ky="0" algn="bl" rotWithShape="0" blurRad="101600" dist="25400" dir="16200000">
              <a:srgbClr val="000000">
                <a:alpha val="10000"/>
              </a:srgbClr>
            </a:outerShdw>
          </a:effectLst>
        </p:spPr>
        <p:txBody>
          <a:bodyPr/>
          <a:p/>
        </p:txBody>
      </p:sp>
      <p:pic>
        <p:nvPicPr>
          <p:cNvPr id="15" name="Image 2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1520" y="3246120"/>
            <a:ext cx="457200" cy="457200"/>
          </a:xfrm>
          <a:prstGeom prst="rect">
            <a:avLst/>
          </a:prstGeom>
        </p:spPr>
      </p:pic>
      <p:sp>
        <p:nvSpPr>
          <p:cNvPr id="16" name="Text 11"/>
          <p:cNvSpPr/>
          <p:nvPr/>
        </p:nvSpPr>
        <p:spPr>
          <a:xfrm>
            <a:off x="1325880" y="3227832"/>
            <a:ext cx="301752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1E2761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Health through working years</a:t>
            </a:r>
            <a:endParaRPr lang="en-US" sz="1600" dirty="0"/>
          </a:p>
        </p:txBody>
      </p:sp>
      <p:sp>
        <p:nvSpPr>
          <p:cNvPr id="17" name="Text 12"/>
          <p:cNvSpPr/>
          <p:nvPr/>
        </p:nvSpPr>
        <p:spPr>
          <a:xfrm>
            <a:off x="731520" y="3776472"/>
            <a:ext cx="356616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Continuous healthcare and mental health access. No employer-tied insurance. Switching jobs or starting a business doesn't affect coverage.</a:t>
            </a:r>
            <a:endParaRPr lang="en-US" sz="1000" dirty="0"/>
          </a:p>
        </p:txBody>
      </p:sp>
      <p:sp>
        <p:nvSpPr>
          <p:cNvPr id="18" name="Text 13"/>
          <p:cNvSpPr/>
          <p:nvPr/>
        </p:nvSpPr>
        <p:spPr>
          <a:xfrm>
            <a:off x="731520" y="4288536"/>
            <a:ext cx="356616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i="1" dirty="0">
                <a:solidFill>
                  <a:srgbClr val="C9A22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Pillars Four and Six · 6.8% combined payroll</a:t>
            </a:r>
            <a:endParaRPr lang="en-US" sz="1000" dirty="0"/>
          </a:p>
        </p:txBody>
      </p:sp>
      <p:sp>
        <p:nvSpPr>
          <p:cNvPr id="19" name="Shape 14"/>
          <p:cNvSpPr/>
          <p:nvPr/>
        </p:nvSpPr>
        <p:spPr>
          <a:xfrm>
            <a:off x="4663440" y="3063240"/>
            <a:ext cx="3931920" cy="1508760"/>
          </a:xfrm>
          <a:prstGeom prst="rect">
            <a:avLst/>
          </a:prstGeom>
          <a:solidFill>
            <a:srgbClr val="F8F9FB"/>
          </a:solidFill>
          <a:ln w="12700">
            <a:solidFill>
              <a:srgbClr val="CADCFC"/>
            </a:solidFill>
            <a:prstDash val="solid"/>
          </a:ln>
          <a:effectLst>
            <a:outerShdw sx="100000" sy="100000" kx="0" ky="0" algn="bl" rotWithShape="0" blurRad="101600" dist="25400" dir="16200000">
              <a:srgbClr val="000000">
                <a:alpha val="10000"/>
              </a:srgbClr>
            </a:outerShdw>
          </a:effectLst>
        </p:spPr>
        <p:txBody>
          <a:bodyPr/>
          <a:p/>
        </p:txBody>
      </p:sp>
      <p:pic>
        <p:nvPicPr>
          <p:cNvPr id="20" name="Image 3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46320" y="3246120"/>
            <a:ext cx="457200" cy="457200"/>
          </a:xfrm>
          <a:prstGeom prst="rect">
            <a:avLst/>
          </a:prstGeom>
        </p:spPr>
      </p:pic>
      <p:sp>
        <p:nvSpPr>
          <p:cNvPr id="21" name="Text 15"/>
          <p:cNvSpPr/>
          <p:nvPr/>
        </p:nvSpPr>
        <p:spPr>
          <a:xfrm>
            <a:off x="5440680" y="3227832"/>
            <a:ext cx="301752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1E2761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Housing and aging parents</a:t>
            </a:r>
            <a:endParaRPr lang="en-US" sz="1600" dirty="0"/>
          </a:p>
        </p:txBody>
      </p:sp>
      <p:sp>
        <p:nvSpPr>
          <p:cNvPr id="22" name="Text 16"/>
          <p:cNvSpPr/>
          <p:nvPr/>
        </p:nvSpPr>
        <p:spPr>
          <a:xfrm>
            <a:off x="4846320" y="3776472"/>
            <a:ext cx="356616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Federal Housing Investment for first-time renters and buyers. Long-Term Care available for aging parents without Medicaid spend-down.</a:t>
            </a:r>
            <a:endParaRPr lang="en-US" sz="1000" dirty="0"/>
          </a:p>
        </p:txBody>
      </p:sp>
      <p:sp>
        <p:nvSpPr>
          <p:cNvPr id="23" name="Text 17"/>
          <p:cNvSpPr/>
          <p:nvPr/>
        </p:nvSpPr>
        <p:spPr>
          <a:xfrm>
            <a:off x="4846320" y="4288536"/>
            <a:ext cx="356616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i="1" dirty="0">
                <a:solidFill>
                  <a:srgbClr val="C9A22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Pillars Nine and Ten · housing security and family caregiving without financial ruin</a:t>
            </a:r>
            <a:endParaRPr lang="en-US" sz="1000" dirty="0"/>
          </a:p>
        </p:txBody>
      </p:sp>
      <p:sp>
        <p:nvSpPr>
          <p:cNvPr id="24" name="Text 18"/>
          <p:cNvSpPr/>
          <p:nvPr/>
        </p:nvSpPr>
        <p:spPr>
          <a:xfrm>
            <a:off x="365760" y="4846320"/>
            <a:ext cx="457200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We The People — Platform Overview</a:t>
            </a:r>
            <a:endParaRPr lang="en-US" sz="900" dirty="0"/>
          </a:p>
        </p:txBody>
      </p:sp>
      <p:sp>
        <p:nvSpPr>
          <p:cNvPr id="25" name="Text 19"/>
          <p:cNvSpPr/>
          <p:nvPr/>
        </p:nvSpPr>
        <p:spPr>
          <a:xfrm>
            <a:off x="8229600" y="4846320"/>
            <a:ext cx="54864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10</a:t>
            </a:r>
            <a:endParaRPr lang="en-US" sz="9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822960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2800" b="1" dirty="0">
                <a:solidFill>
                  <a:srgbClr val="1E2761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From retirement through end of life</a:t>
            </a:r>
            <a:endParaRPr lang="en-US" sz="2800" dirty="0"/>
          </a:p>
        </p:txBody>
      </p:sp>
      <p:sp>
        <p:nvSpPr>
          <p:cNvPr id="3" name="Text 1"/>
          <p:cNvSpPr/>
          <p:nvPr/>
        </p:nvSpPr>
        <p:spPr>
          <a:xfrm>
            <a:off x="457200" y="914400"/>
            <a:ext cx="82296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i="1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Dignity, security, care — at the stage of life when you’ve earned it.</a:t>
            </a:r>
            <a:endParaRPr lang="en-US" sz="1300" dirty="0"/>
          </a:p>
        </p:txBody>
      </p:sp>
      <p:sp>
        <p:nvSpPr>
          <p:cNvPr id="4" name="Shape 2"/>
          <p:cNvSpPr/>
          <p:nvPr/>
        </p:nvSpPr>
        <p:spPr>
          <a:xfrm>
            <a:off x="548640" y="1417320"/>
            <a:ext cx="3931920" cy="1508760"/>
          </a:xfrm>
          <a:prstGeom prst="rect">
            <a:avLst/>
          </a:prstGeom>
          <a:solidFill>
            <a:srgbClr val="F8F9FB"/>
          </a:solidFill>
          <a:ln w="12700">
            <a:solidFill>
              <a:srgbClr val="CADCFC"/>
            </a:solidFill>
            <a:prstDash val="solid"/>
          </a:ln>
          <a:effectLst>
            <a:outerShdw sx="100000" sy="100000" kx="0" ky="0" algn="bl" rotWithShape="0" blurRad="101600" dist="25400" dir="16200000">
              <a:srgbClr val="000000">
                <a:alpha val="10000"/>
              </a:srgbClr>
            </a:outerShdw>
          </a:effectLst>
        </p:spPr>
        <p:txBody>
          <a:bodyPr/>
          <a:p/>
        </p:txBody>
      </p:sp>
      <p:pic>
        <p:nvPicPr>
          <p:cNvPr id="5" name="Image 0" descr="preencoded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1520" y="1600200"/>
            <a:ext cx="457200" cy="457200"/>
          </a:xfrm>
          <a:prstGeom prst="rect">
            <a:avLst/>
          </a:prstGeom>
        </p:spPr>
      </p:pic>
      <p:sp>
        <p:nvSpPr>
          <p:cNvPr id="6" name="Text 3"/>
          <p:cNvSpPr/>
          <p:nvPr/>
        </p:nvSpPr>
        <p:spPr>
          <a:xfrm>
            <a:off x="1325880" y="1581912"/>
            <a:ext cx="301752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1E2761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Retirement income</a:t>
            </a:r>
            <a:endParaRPr lang="en-US" sz="1600" dirty="0"/>
          </a:p>
        </p:txBody>
      </p:sp>
      <p:sp>
        <p:nvSpPr>
          <p:cNvPr id="7" name="Text 4"/>
          <p:cNvSpPr/>
          <p:nvPr/>
        </p:nvSpPr>
        <p:spPr>
          <a:xfrm>
            <a:off x="731520" y="2130552"/>
            <a:ext cx="356616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Community Contribution Plan delivers retirement income from a Sovereign Investment Fund. The system that replaces Social Security. Inheritable.</a:t>
            </a:r>
            <a:endParaRPr lang="en-US" sz="1000" dirty="0"/>
          </a:p>
        </p:txBody>
      </p:sp>
      <p:sp>
        <p:nvSpPr>
          <p:cNvPr id="8" name="Text 5"/>
          <p:cNvSpPr/>
          <p:nvPr/>
        </p:nvSpPr>
        <p:spPr>
          <a:xfrm>
            <a:off x="731520" y="2642616"/>
            <a:ext cx="356616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i="1" dirty="0">
                <a:solidFill>
                  <a:srgbClr val="C9A22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Pillar One · ~$1.23M personal account at retirement</a:t>
            </a:r>
            <a:endParaRPr lang="en-US" sz="1000" dirty="0"/>
          </a:p>
        </p:txBody>
      </p:sp>
      <p:sp>
        <p:nvSpPr>
          <p:cNvPr id="9" name="Shape 6"/>
          <p:cNvSpPr/>
          <p:nvPr/>
        </p:nvSpPr>
        <p:spPr>
          <a:xfrm>
            <a:off x="4663440" y="1417320"/>
            <a:ext cx="3931920" cy="1508760"/>
          </a:xfrm>
          <a:prstGeom prst="rect">
            <a:avLst/>
          </a:prstGeom>
          <a:solidFill>
            <a:srgbClr val="F8F9FB"/>
          </a:solidFill>
          <a:ln w="12700">
            <a:solidFill>
              <a:srgbClr val="CADCFC"/>
            </a:solidFill>
            <a:prstDash val="solid"/>
          </a:ln>
          <a:effectLst>
            <a:outerShdw sx="100000" sy="100000" kx="0" ky="0" algn="bl" rotWithShape="0" blurRad="101600" dist="25400" dir="16200000">
              <a:srgbClr val="000000">
                <a:alpha val="10000"/>
              </a:srgbClr>
            </a:outerShdw>
          </a:effectLst>
        </p:spPr>
        <p:txBody>
          <a:bodyPr/>
          <a:p/>
        </p:txBody>
      </p:sp>
      <p:pic>
        <p:nvPicPr>
          <p:cNvPr id="10" name="Image 1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46320" y="1600200"/>
            <a:ext cx="457200" cy="457200"/>
          </a:xfrm>
          <a:prstGeom prst="rect">
            <a:avLst/>
          </a:prstGeom>
        </p:spPr>
      </p:pic>
      <p:sp>
        <p:nvSpPr>
          <p:cNvPr id="11" name="Text 7"/>
          <p:cNvSpPr/>
          <p:nvPr/>
        </p:nvSpPr>
        <p:spPr>
          <a:xfrm>
            <a:off x="5440680" y="1581912"/>
            <a:ext cx="301752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1E2761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Healthcare without spending down</a:t>
            </a:r>
            <a:endParaRPr lang="en-US" sz="1600" dirty="0"/>
          </a:p>
        </p:txBody>
      </p:sp>
      <p:sp>
        <p:nvSpPr>
          <p:cNvPr id="12" name="Text 8"/>
          <p:cNvSpPr/>
          <p:nvPr/>
        </p:nvSpPr>
        <p:spPr>
          <a:xfrm>
            <a:off x="4846320" y="2130552"/>
            <a:ext cx="356616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Universal Healthcare continues into retirement. No Medicare gap. No prescription drug coverage tier shopping. Same architecture as working years.</a:t>
            </a:r>
            <a:endParaRPr lang="en-US" sz="1000" dirty="0"/>
          </a:p>
        </p:txBody>
      </p:sp>
      <p:sp>
        <p:nvSpPr>
          <p:cNvPr id="13" name="Text 9"/>
          <p:cNvSpPr/>
          <p:nvPr/>
        </p:nvSpPr>
        <p:spPr>
          <a:xfrm>
            <a:off x="4846320" y="2642616"/>
            <a:ext cx="356616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i="1" dirty="0">
                <a:solidFill>
                  <a:srgbClr val="C9A22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Pillar Four · healthcare continuity into retirement</a:t>
            </a:r>
            <a:endParaRPr lang="en-US" sz="1000" dirty="0"/>
          </a:p>
        </p:txBody>
      </p:sp>
      <p:sp>
        <p:nvSpPr>
          <p:cNvPr id="14" name="Shape 10"/>
          <p:cNvSpPr/>
          <p:nvPr/>
        </p:nvSpPr>
        <p:spPr>
          <a:xfrm>
            <a:off x="548640" y="3063240"/>
            <a:ext cx="3931920" cy="1508760"/>
          </a:xfrm>
          <a:prstGeom prst="rect">
            <a:avLst/>
          </a:prstGeom>
          <a:solidFill>
            <a:srgbClr val="F8F9FB"/>
          </a:solidFill>
          <a:ln w="12700">
            <a:solidFill>
              <a:srgbClr val="CADCFC"/>
            </a:solidFill>
            <a:prstDash val="solid"/>
          </a:ln>
          <a:effectLst>
            <a:outerShdw sx="100000" sy="100000" kx="0" ky="0" algn="bl" rotWithShape="0" blurRad="101600" dist="25400" dir="16200000">
              <a:srgbClr val="000000">
                <a:alpha val="10000"/>
              </a:srgbClr>
            </a:outerShdw>
          </a:effectLst>
        </p:spPr>
        <p:txBody>
          <a:bodyPr/>
          <a:p/>
        </p:txBody>
      </p:sp>
      <p:pic>
        <p:nvPicPr>
          <p:cNvPr id="15" name="Image 2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1520" y="3246120"/>
            <a:ext cx="457200" cy="457200"/>
          </a:xfrm>
          <a:prstGeom prst="rect">
            <a:avLst/>
          </a:prstGeom>
        </p:spPr>
      </p:pic>
      <p:sp>
        <p:nvSpPr>
          <p:cNvPr id="16" name="Text 11"/>
          <p:cNvSpPr/>
          <p:nvPr/>
        </p:nvSpPr>
        <p:spPr>
          <a:xfrm>
            <a:off x="1325880" y="3227832"/>
            <a:ext cx="301752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1E2761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Long-Term Care</a:t>
            </a:r>
            <a:endParaRPr lang="en-US" sz="1600" dirty="0"/>
          </a:p>
        </p:txBody>
      </p:sp>
      <p:sp>
        <p:nvSpPr>
          <p:cNvPr id="17" name="Text 12"/>
          <p:cNvSpPr/>
          <p:nvPr/>
        </p:nvSpPr>
        <p:spPr>
          <a:xfrm>
            <a:off x="731520" y="3776472"/>
            <a:ext cx="356616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Functional-need eligibility. No Medicaid spend-down. Home and community-based services preferred. Family wealth protected from care costs.</a:t>
            </a:r>
            <a:endParaRPr lang="en-US" sz="1000" dirty="0"/>
          </a:p>
        </p:txBody>
      </p:sp>
      <p:sp>
        <p:nvSpPr>
          <p:cNvPr id="18" name="Text 13"/>
          <p:cNvSpPr/>
          <p:nvPr/>
        </p:nvSpPr>
        <p:spPr>
          <a:xfrm>
            <a:off x="731520" y="4288536"/>
            <a:ext cx="356616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i="1" dirty="0">
                <a:solidFill>
                  <a:srgbClr val="C9A22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Pillar Nine · ~15M aging Americans no longer impoverished by care</a:t>
            </a:r>
            <a:endParaRPr lang="en-US" sz="1000" dirty="0"/>
          </a:p>
        </p:txBody>
      </p:sp>
      <p:sp>
        <p:nvSpPr>
          <p:cNvPr id="19" name="Shape 14"/>
          <p:cNvSpPr/>
          <p:nvPr/>
        </p:nvSpPr>
        <p:spPr>
          <a:xfrm>
            <a:off x="4663440" y="3063240"/>
            <a:ext cx="3931920" cy="1508760"/>
          </a:xfrm>
          <a:prstGeom prst="rect">
            <a:avLst/>
          </a:prstGeom>
          <a:solidFill>
            <a:srgbClr val="F8F9FB"/>
          </a:solidFill>
          <a:ln w="12700">
            <a:solidFill>
              <a:srgbClr val="CADCFC"/>
            </a:solidFill>
            <a:prstDash val="solid"/>
          </a:ln>
          <a:effectLst>
            <a:outerShdw sx="100000" sy="100000" kx="0" ky="0" algn="bl" rotWithShape="0" blurRad="101600" dist="25400" dir="16200000">
              <a:srgbClr val="000000">
                <a:alpha val="10000"/>
              </a:srgbClr>
            </a:outerShdw>
          </a:effectLst>
        </p:spPr>
        <p:txBody>
          <a:bodyPr/>
          <a:p/>
        </p:txBody>
      </p:sp>
      <p:pic>
        <p:nvPicPr>
          <p:cNvPr id="20" name="Image 3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46320" y="3246120"/>
            <a:ext cx="457200" cy="457200"/>
          </a:xfrm>
          <a:prstGeom prst="rect">
            <a:avLst/>
          </a:prstGeom>
        </p:spPr>
      </p:pic>
      <p:sp>
        <p:nvSpPr>
          <p:cNvPr id="21" name="Text 15"/>
          <p:cNvSpPr/>
          <p:nvPr/>
        </p:nvSpPr>
        <p:spPr>
          <a:xfrm>
            <a:off x="5440680" y="3227832"/>
            <a:ext cx="301752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1E2761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Climate dividend continues</a:t>
            </a:r>
            <a:endParaRPr lang="en-US" sz="1600" dirty="0"/>
          </a:p>
        </p:txBody>
      </p:sp>
      <p:sp>
        <p:nvSpPr>
          <p:cNvPr id="22" name="Text 16"/>
          <p:cNvSpPr/>
          <p:nvPr/>
        </p:nvSpPr>
        <p:spPr>
          <a:xfrm>
            <a:off x="4846320" y="3776472"/>
            <a:ext cx="356616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Carbon dividend reaches retirees as it does every other household. ~$2,000/yr for a couple at maturity. Climate policy that actively supports retirees on fixed income.</a:t>
            </a:r>
            <a:endParaRPr lang="en-US" sz="1000" dirty="0"/>
          </a:p>
        </p:txBody>
      </p:sp>
      <p:sp>
        <p:nvSpPr>
          <p:cNvPr id="23" name="Text 17"/>
          <p:cNvSpPr/>
          <p:nvPr/>
        </p:nvSpPr>
        <p:spPr>
          <a:xfrm>
            <a:off x="4846320" y="4288536"/>
            <a:ext cx="356616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i="1" dirty="0">
                <a:solidFill>
                  <a:srgbClr val="C9A22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Pillar Eleven · net positive for households on fixed income</a:t>
            </a:r>
            <a:endParaRPr lang="en-US" sz="1000" dirty="0"/>
          </a:p>
        </p:txBody>
      </p:sp>
      <p:sp>
        <p:nvSpPr>
          <p:cNvPr id="24" name="Text 18"/>
          <p:cNvSpPr/>
          <p:nvPr/>
        </p:nvSpPr>
        <p:spPr>
          <a:xfrm>
            <a:off x="365760" y="4846320"/>
            <a:ext cx="457200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We The People — Platform Overview</a:t>
            </a:r>
            <a:endParaRPr lang="en-US" sz="900" dirty="0"/>
          </a:p>
        </p:txBody>
      </p:sp>
      <p:sp>
        <p:nvSpPr>
          <p:cNvPr id="25" name="Text 19"/>
          <p:cNvSpPr/>
          <p:nvPr/>
        </p:nvSpPr>
        <p:spPr>
          <a:xfrm>
            <a:off x="8229600" y="4846320"/>
            <a:ext cx="54864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11</a:t>
            </a:r>
            <a:endParaRPr lang="en-US" sz="9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822960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2800" b="1" dirty="0">
                <a:solidFill>
                  <a:srgbClr val="1E2761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How twelve pillars are funded</a:t>
            </a:r>
            <a:endParaRPr lang="en-US" sz="2800" dirty="0"/>
          </a:p>
        </p:txBody>
      </p:sp>
      <p:sp>
        <p:nvSpPr>
          <p:cNvPr id="3" name="Text 1"/>
          <p:cNvSpPr/>
          <p:nvPr/>
        </p:nvSpPr>
        <p:spPr>
          <a:xfrm>
            <a:off x="457200" y="914400"/>
            <a:ext cx="82296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i="1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Six different funding mechanisms. Each fits the policy substance. No general revenue redirected, no hidden taxes.</a:t>
            </a:r>
            <a:endParaRPr lang="en-US" sz="1300" dirty="0"/>
          </a:p>
        </p:txBody>
      </p:sp>
      <p:sp>
        <p:nvSpPr>
          <p:cNvPr id="4" name="Shape 2"/>
          <p:cNvSpPr/>
          <p:nvPr/>
        </p:nvSpPr>
        <p:spPr>
          <a:xfrm>
            <a:off x="548640" y="1417320"/>
            <a:ext cx="3931920" cy="1508760"/>
          </a:xfrm>
          <a:prstGeom prst="rect">
            <a:avLst/>
          </a:prstGeom>
          <a:solidFill>
            <a:srgbClr val="F8F9FB"/>
          </a:solidFill>
          <a:ln w="12700">
            <a:solidFill>
              <a:srgbClr val="CADCFC"/>
            </a:solidFill>
            <a:prstDash val="solid"/>
          </a:ln>
          <a:effectLst>
            <a:outerShdw sx="100000" sy="100000" kx="0" ky="0" algn="bl" rotWithShape="0" blurRad="101600" dist="25400" dir="16200000">
              <a:srgbClr val="000000">
                <a:alpha val="10000"/>
              </a:srgbClr>
            </a:outerShdw>
          </a:effectLst>
        </p:spPr>
        <p:txBody>
          <a:bodyPr/>
          <a:p/>
        </p:txBody>
      </p:sp>
      <p:pic>
        <p:nvPicPr>
          <p:cNvPr id="5" name="Image 0" descr="preencoded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1520" y="1600200"/>
            <a:ext cx="457200" cy="457200"/>
          </a:xfrm>
          <a:prstGeom prst="rect">
            <a:avLst/>
          </a:prstGeom>
        </p:spPr>
      </p:pic>
      <p:sp>
        <p:nvSpPr>
          <p:cNvPr id="6" name="Text 3"/>
          <p:cNvSpPr/>
          <p:nvPr/>
        </p:nvSpPr>
        <p:spPr>
          <a:xfrm>
            <a:off x="1325880" y="1581912"/>
            <a:ext cx="301752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1E2761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Sovereign fund + high-earner</a:t>
            </a:r>
            <a:endParaRPr lang="en-US" sz="1600" dirty="0"/>
          </a:p>
        </p:txBody>
      </p:sp>
      <p:sp>
        <p:nvSpPr>
          <p:cNvPr id="7" name="Text 4"/>
          <p:cNvSpPr/>
          <p:nvPr/>
        </p:nvSpPr>
        <p:spPr>
          <a:xfrm>
            <a:off x="731520" y="2130552"/>
            <a:ext cx="356616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P1 Community Contribution Plan. P3 Sovereign Education Fund. P10 Federal Housing Investment (general revenue from same source).</a:t>
            </a:r>
            <a:endParaRPr lang="en-US" sz="1000" dirty="0"/>
          </a:p>
        </p:txBody>
      </p:sp>
      <p:sp>
        <p:nvSpPr>
          <p:cNvPr id="8" name="Text 5"/>
          <p:cNvSpPr/>
          <p:nvPr/>
        </p:nvSpPr>
        <p:spPr>
          <a:xfrm>
            <a:off x="731520" y="2642616"/>
            <a:ext cx="356616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i="1" dirty="0">
                <a:solidFill>
                  <a:srgbClr val="C9A22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Three pillars on the architecture's primary engine</a:t>
            </a:r>
            <a:endParaRPr lang="en-US" sz="1000" dirty="0"/>
          </a:p>
        </p:txBody>
      </p:sp>
      <p:sp>
        <p:nvSpPr>
          <p:cNvPr id="9" name="Shape 6"/>
          <p:cNvSpPr/>
          <p:nvPr/>
        </p:nvSpPr>
        <p:spPr>
          <a:xfrm>
            <a:off x="4663440" y="1417320"/>
            <a:ext cx="3931920" cy="1508760"/>
          </a:xfrm>
          <a:prstGeom prst="rect">
            <a:avLst/>
          </a:prstGeom>
          <a:solidFill>
            <a:srgbClr val="F8F9FB"/>
          </a:solidFill>
          <a:ln w="12700">
            <a:solidFill>
              <a:srgbClr val="CADCFC"/>
            </a:solidFill>
            <a:prstDash val="solid"/>
          </a:ln>
          <a:effectLst>
            <a:outerShdw sx="100000" sy="100000" kx="0" ky="0" algn="bl" rotWithShape="0" blurRad="101600" dist="25400" dir="16200000">
              <a:srgbClr val="000000">
                <a:alpha val="10000"/>
              </a:srgbClr>
            </a:outerShdw>
          </a:effectLst>
        </p:spPr>
        <p:txBody>
          <a:bodyPr/>
          <a:p/>
        </p:txBody>
      </p:sp>
      <p:pic>
        <p:nvPicPr>
          <p:cNvPr id="10" name="Image 1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46320" y="1600200"/>
            <a:ext cx="457200" cy="457200"/>
          </a:xfrm>
          <a:prstGeom prst="rect">
            <a:avLst/>
          </a:prstGeom>
        </p:spPr>
      </p:pic>
      <p:sp>
        <p:nvSpPr>
          <p:cNvPr id="11" name="Text 7"/>
          <p:cNvSpPr/>
          <p:nvPr/>
        </p:nvSpPr>
        <p:spPr>
          <a:xfrm>
            <a:off x="5440680" y="1581912"/>
            <a:ext cx="301752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1E2761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Five payroll contributions</a:t>
            </a:r>
            <a:endParaRPr lang="en-US" sz="1600" dirty="0"/>
          </a:p>
        </p:txBody>
      </p:sp>
      <p:sp>
        <p:nvSpPr>
          <p:cNvPr id="12" name="Text 8"/>
          <p:cNvSpPr/>
          <p:nvPr/>
        </p:nvSpPr>
        <p:spPr>
          <a:xfrm>
            <a:off x="4846320" y="2130552"/>
            <a:ext cx="356616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P4 Healthcare 6%. P5 Childcare 1.3%. P6 Mental Health 0.8%. P8 Paid Family Time 0.4%. P9 Long-Term Care 1.0%.</a:t>
            </a:r>
            <a:endParaRPr lang="en-US" sz="1000" dirty="0"/>
          </a:p>
        </p:txBody>
      </p:sp>
      <p:sp>
        <p:nvSpPr>
          <p:cNvPr id="13" name="Text 9"/>
          <p:cNvSpPr/>
          <p:nvPr/>
        </p:nvSpPr>
        <p:spPr>
          <a:xfrm>
            <a:off x="4846320" y="2642616"/>
            <a:ext cx="356616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i="1" dirty="0">
                <a:solidFill>
                  <a:srgbClr val="C9A22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~9.5% combined payroll across the five pillars</a:t>
            </a:r>
            <a:endParaRPr lang="en-US" sz="1000" dirty="0"/>
          </a:p>
        </p:txBody>
      </p:sp>
      <p:sp>
        <p:nvSpPr>
          <p:cNvPr id="14" name="Shape 10"/>
          <p:cNvSpPr/>
          <p:nvPr/>
        </p:nvSpPr>
        <p:spPr>
          <a:xfrm>
            <a:off x="548640" y="3063240"/>
            <a:ext cx="3931920" cy="1508760"/>
          </a:xfrm>
          <a:prstGeom prst="rect">
            <a:avLst/>
          </a:prstGeom>
          <a:solidFill>
            <a:srgbClr val="F8F9FB"/>
          </a:solidFill>
          <a:ln w="12700">
            <a:solidFill>
              <a:srgbClr val="CADCFC"/>
            </a:solidFill>
            <a:prstDash val="solid"/>
          </a:ln>
          <a:effectLst>
            <a:outerShdw sx="100000" sy="100000" kx="0" ky="0" algn="bl" rotWithShape="0" blurRad="101600" dist="25400" dir="16200000">
              <a:srgbClr val="000000">
                <a:alpha val="10000"/>
              </a:srgbClr>
            </a:outerShdw>
          </a:effectLst>
        </p:spPr>
        <p:txBody>
          <a:bodyPr/>
          <a:p/>
        </p:txBody>
      </p:sp>
      <p:pic>
        <p:nvPicPr>
          <p:cNvPr id="15" name="Image 2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1520" y="3246120"/>
            <a:ext cx="457200" cy="457200"/>
          </a:xfrm>
          <a:prstGeom prst="rect">
            <a:avLst/>
          </a:prstGeom>
        </p:spPr>
      </p:pic>
      <p:sp>
        <p:nvSpPr>
          <p:cNvPr id="16" name="Text 11"/>
          <p:cNvSpPr/>
          <p:nvPr/>
        </p:nvSpPr>
        <p:spPr>
          <a:xfrm>
            <a:off x="1325880" y="3227832"/>
            <a:ext cx="301752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1E2761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Tax architecture and fees</a:t>
            </a:r>
            <a:endParaRPr lang="en-US" sz="1600" dirty="0"/>
          </a:p>
        </p:txBody>
      </p:sp>
      <p:sp>
        <p:nvSpPr>
          <p:cNvPr id="17" name="Text 12"/>
          <p:cNvSpPr/>
          <p:nvPr/>
        </p:nvSpPr>
        <p:spPr>
          <a:xfrm>
            <a:off x="731520" y="3776472"/>
            <a:ext cx="356616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P2 Wage Floors (revenue-neutral within tax architecture). P7 Civic Infrastructure (Federal Infrastructure Fee on companies).</a:t>
            </a:r>
            <a:endParaRPr lang="en-US" sz="1000" dirty="0"/>
          </a:p>
        </p:txBody>
      </p:sp>
      <p:sp>
        <p:nvSpPr>
          <p:cNvPr id="18" name="Text 13"/>
          <p:cNvSpPr/>
          <p:nvPr/>
        </p:nvSpPr>
        <p:spPr>
          <a:xfrm>
            <a:off x="731520" y="4288536"/>
            <a:ext cx="356616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i="1" dirty="0">
                <a:solidFill>
                  <a:srgbClr val="C9A22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Two pillars where individuals pay nothing new</a:t>
            </a:r>
            <a:endParaRPr lang="en-US" sz="1000" dirty="0"/>
          </a:p>
        </p:txBody>
      </p:sp>
      <p:sp>
        <p:nvSpPr>
          <p:cNvPr id="19" name="Shape 14"/>
          <p:cNvSpPr/>
          <p:nvPr/>
        </p:nvSpPr>
        <p:spPr>
          <a:xfrm>
            <a:off x="4663440" y="3063240"/>
            <a:ext cx="3931920" cy="1508760"/>
          </a:xfrm>
          <a:prstGeom prst="rect">
            <a:avLst/>
          </a:prstGeom>
          <a:solidFill>
            <a:srgbClr val="F8F9FB"/>
          </a:solidFill>
          <a:ln w="12700">
            <a:solidFill>
              <a:srgbClr val="CADCFC"/>
            </a:solidFill>
            <a:prstDash val="solid"/>
          </a:ln>
          <a:effectLst>
            <a:outerShdw sx="100000" sy="100000" kx="0" ky="0" algn="bl" rotWithShape="0" blurRad="101600" dist="25400" dir="16200000">
              <a:srgbClr val="000000">
                <a:alpha val="10000"/>
              </a:srgbClr>
            </a:outerShdw>
          </a:effectLst>
        </p:spPr>
        <p:txBody>
          <a:bodyPr/>
          <a:p/>
        </p:txBody>
      </p:sp>
      <p:pic>
        <p:nvPicPr>
          <p:cNvPr id="20" name="Image 3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46320" y="3246120"/>
            <a:ext cx="457200" cy="457200"/>
          </a:xfrm>
          <a:prstGeom prst="rect">
            <a:avLst/>
          </a:prstGeom>
        </p:spPr>
      </p:pic>
      <p:sp>
        <p:nvSpPr>
          <p:cNvPr id="21" name="Text 15"/>
          <p:cNvSpPr/>
          <p:nvPr/>
        </p:nvSpPr>
        <p:spPr>
          <a:xfrm>
            <a:off x="5440680" y="3227832"/>
            <a:ext cx="301752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1E2761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Corrective pricing and general revenue</a:t>
            </a:r>
            <a:endParaRPr lang="en-US" sz="1600" dirty="0"/>
          </a:p>
        </p:txBody>
      </p:sp>
      <p:sp>
        <p:nvSpPr>
          <p:cNvPr id="22" name="Text 16"/>
          <p:cNvSpPr/>
          <p:nvPr/>
        </p:nvSpPr>
        <p:spPr>
          <a:xfrm>
            <a:off x="4846320" y="3776472"/>
            <a:ext cx="356616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P11 Climate Architecture (carbon price; revenue fully recycled). P12 Immigration Architecture (general revenue + user fees; positive net fiscal impact).</a:t>
            </a:r>
            <a:endParaRPr lang="en-US" sz="1000" dirty="0"/>
          </a:p>
        </p:txBody>
      </p:sp>
      <p:sp>
        <p:nvSpPr>
          <p:cNvPr id="23" name="Text 17"/>
          <p:cNvSpPr/>
          <p:nvPr/>
        </p:nvSpPr>
        <p:spPr>
          <a:xfrm>
            <a:off x="4846320" y="4288536"/>
            <a:ext cx="356616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i="1" dirty="0">
                <a:solidFill>
                  <a:srgbClr val="C9A22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Two pillars that pay for themselves over the long horizon</a:t>
            </a:r>
            <a:endParaRPr lang="en-US" sz="1000" dirty="0"/>
          </a:p>
        </p:txBody>
      </p:sp>
      <p:sp>
        <p:nvSpPr>
          <p:cNvPr id="24" name="Text 18"/>
          <p:cNvSpPr/>
          <p:nvPr/>
        </p:nvSpPr>
        <p:spPr>
          <a:xfrm>
            <a:off x="365760" y="4846320"/>
            <a:ext cx="457200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We The People — Platform Overview</a:t>
            </a:r>
            <a:endParaRPr lang="en-US" sz="900" dirty="0"/>
          </a:p>
        </p:txBody>
      </p:sp>
      <p:sp>
        <p:nvSpPr>
          <p:cNvPr id="25" name="Text 19"/>
          <p:cNvSpPr/>
          <p:nvPr/>
        </p:nvSpPr>
        <p:spPr>
          <a:xfrm>
            <a:off x="8229600" y="4846320"/>
            <a:ext cx="54864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12</a:t>
            </a:r>
            <a:endParaRPr lang="en-US" sz="9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solidFill>
          <a:srgbClr val="1E276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640080"/>
            <a:ext cx="822960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38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Built for what's coming.</a:t>
            </a:r>
            <a:endParaRPr lang="en-US" sz="3800" dirty="0"/>
          </a:p>
        </p:txBody>
      </p:sp>
      <p:sp>
        <p:nvSpPr>
          <p:cNvPr id="3" name="Text 1"/>
          <p:cNvSpPr/>
          <p:nvPr/>
        </p:nvSpPr>
        <p:spPr>
          <a:xfrm>
            <a:off x="457200" y="1371600"/>
            <a:ext cx="82296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800" i="1" dirty="0">
                <a:solidFill>
                  <a:srgbClr val="CADCFC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This platform is also AI workforce transition infrastructure.</a:t>
            </a:r>
            <a:endParaRPr lang="en-US" sz="1800" dirty="0"/>
          </a:p>
        </p:txBody>
      </p:sp>
      <p:sp>
        <p:nvSpPr>
          <p:cNvPr id="4" name="Text 2"/>
          <p:cNvSpPr/>
          <p:nvPr/>
        </p:nvSpPr>
        <p:spPr>
          <a:xfrm>
            <a:off x="548640" y="2286000"/>
            <a:ext cx="256032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3200" b="1" dirty="0">
                <a:solidFill>
                  <a:srgbClr val="C9A227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20-40%</a:t>
            </a:r>
            <a:endParaRPr lang="en-US" sz="3200" dirty="0"/>
          </a:p>
        </p:txBody>
      </p:sp>
      <p:sp>
        <p:nvSpPr>
          <p:cNvPr id="5" name="Text 3"/>
          <p:cNvSpPr/>
          <p:nvPr/>
        </p:nvSpPr>
        <p:spPr>
          <a:xfrm>
            <a:off x="685800" y="2971800"/>
            <a:ext cx="2286000" cy="10058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dirty="0">
                <a:solidFill>
                  <a:srgbClr val="F4F6F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of jobs face substantial automation pressure over the next two decades</a:t>
            </a:r>
            <a:endParaRPr lang="en-US" sz="1300" dirty="0"/>
          </a:p>
        </p:txBody>
      </p:sp>
      <p:sp>
        <p:nvSpPr>
          <p:cNvPr id="6" name="Text 4"/>
          <p:cNvSpPr/>
          <p:nvPr/>
        </p:nvSpPr>
        <p:spPr>
          <a:xfrm>
            <a:off x="3291840" y="2286000"/>
            <a:ext cx="256032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3200" b="1" dirty="0">
                <a:solidFill>
                  <a:srgbClr val="C9A227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Care Work</a:t>
            </a:r>
            <a:endParaRPr lang="en-US" sz="3200" dirty="0"/>
          </a:p>
        </p:txBody>
      </p:sp>
      <p:sp>
        <p:nvSpPr>
          <p:cNvPr id="7" name="Text 5"/>
          <p:cNvSpPr/>
          <p:nvPr/>
        </p:nvSpPr>
        <p:spPr>
          <a:xfrm>
            <a:off x="3429000" y="2971800"/>
            <a:ext cx="2286000" cy="10058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dirty="0">
                <a:solidFill>
                  <a:srgbClr val="F4F6F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resists AI displacement and is exactly what we've been undervaluing</a:t>
            </a:r>
            <a:endParaRPr lang="en-US" sz="1300" dirty="0"/>
          </a:p>
        </p:txBody>
      </p:sp>
      <p:sp>
        <p:nvSpPr>
          <p:cNvPr id="8" name="Text 6"/>
          <p:cNvSpPr/>
          <p:nvPr/>
        </p:nvSpPr>
        <p:spPr>
          <a:xfrm>
            <a:off x="6035040" y="2286000"/>
            <a:ext cx="256032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3200" b="1" dirty="0">
                <a:solidFill>
                  <a:srgbClr val="C9A227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Build Now</a:t>
            </a:r>
            <a:endParaRPr lang="en-US" sz="3200" dirty="0"/>
          </a:p>
        </p:txBody>
      </p:sp>
      <p:sp>
        <p:nvSpPr>
          <p:cNvPr id="9" name="Text 7"/>
          <p:cNvSpPr/>
          <p:nvPr/>
        </p:nvSpPr>
        <p:spPr>
          <a:xfrm>
            <a:off x="6172200" y="2971800"/>
            <a:ext cx="2286000" cy="10058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dirty="0">
                <a:solidFill>
                  <a:srgbClr val="F4F6F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infrastructure to absorb the transition must exist before it arrives</a:t>
            </a:r>
            <a:endParaRPr lang="en-US" sz="1300" dirty="0"/>
          </a:p>
        </p:txBody>
      </p:sp>
      <p:sp>
        <p:nvSpPr>
          <p:cNvPr id="10" name="Text 8"/>
          <p:cNvSpPr/>
          <p:nvPr/>
        </p:nvSpPr>
        <p:spPr>
          <a:xfrm>
            <a:off x="457200" y="4160520"/>
            <a:ext cx="82296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400" i="1" dirty="0">
                <a:solidFill>
                  <a:srgbClr val="CADCFC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The same platform. A different audience. The same conclusion: build the infrastructure now.</a:t>
            </a:r>
            <a:endParaRPr lang="en-US" sz="140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822960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2800" b="1" dirty="0">
                <a:solidFill>
                  <a:srgbClr val="1E2761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What the architecture also produces</a:t>
            </a:r>
            <a:endParaRPr lang="en-US" sz="2800" dirty="0"/>
          </a:p>
        </p:txBody>
      </p:sp>
      <p:sp>
        <p:nvSpPr>
          <p:cNvPr id="3" name="Text 1"/>
          <p:cNvSpPr/>
          <p:nvPr/>
        </p:nvSpPr>
        <p:spPr>
          <a:xfrm>
            <a:off x="457200" y="914400"/>
            <a:ext cx="82296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i="1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Benefits that emerge beyond what the platform was designed for</a:t>
            </a:r>
            <a:endParaRPr lang="en-US" sz="1300" dirty="0"/>
          </a:p>
        </p:txBody>
      </p:sp>
      <p:sp>
        <p:nvSpPr>
          <p:cNvPr id="4" name="Shape 2"/>
          <p:cNvSpPr/>
          <p:nvPr/>
        </p:nvSpPr>
        <p:spPr>
          <a:xfrm>
            <a:off x="457200" y="1463040"/>
            <a:ext cx="4023360" cy="2606040"/>
          </a:xfrm>
          <a:prstGeom prst="rect">
            <a:avLst/>
          </a:prstGeom>
          <a:solidFill>
            <a:srgbClr val="F8F9FB"/>
          </a:solidFill>
          <a:ln w="12700">
            <a:solidFill>
              <a:srgbClr val="CADCFC"/>
            </a:solidFill>
            <a:prstDash val="solid"/>
          </a:ln>
          <a:effectLst>
            <a:outerShdw sx="100000" sy="100000" kx="0" ky="0" algn="bl" rotWithShape="0" blurRad="101600" dist="25400" dir="16200000">
              <a:srgbClr val="000000">
                <a:alpha val="10000"/>
              </a:srgbClr>
            </a:outerShdw>
          </a:effectLst>
        </p:spPr>
        <p:txBody>
          <a:bodyPr/>
          <a:p/>
        </p:txBody>
      </p:sp>
      <p:sp>
        <p:nvSpPr>
          <p:cNvPr id="5" name="Shape 3"/>
          <p:cNvSpPr/>
          <p:nvPr/>
        </p:nvSpPr>
        <p:spPr>
          <a:xfrm>
            <a:off x="457200" y="1463040"/>
            <a:ext cx="4023360" cy="91440"/>
          </a:xfrm>
          <a:prstGeom prst="rect">
            <a:avLst/>
          </a:prstGeom>
          <a:solidFill>
            <a:srgbClr val="C9A227"/>
          </a:solidFill>
          <a:ln w="12700">
            <a:solidFill>
              <a:srgbClr val="333333"/>
            </a:solidFill>
            <a:prstDash val="solid"/>
          </a:ln>
        </p:spPr>
        <p:txBody>
          <a:bodyPr/>
          <a:p/>
        </p:txBody>
      </p:sp>
      <p:sp>
        <p:nvSpPr>
          <p:cNvPr id="6" name="Text 4"/>
          <p:cNvSpPr/>
          <p:nvPr/>
        </p:nvSpPr>
        <p:spPr>
          <a:xfrm>
            <a:off x="640080" y="1691640"/>
            <a:ext cx="36576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spc="300" kern="0" dirty="0">
                <a:solidFill>
                  <a:srgbClr val="C9A22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FRAUD AND SCAM REDUCTION</a:t>
            </a:r>
            <a:endParaRPr lang="en-US" sz="1200" dirty="0"/>
          </a:p>
        </p:txBody>
      </p:sp>
      <p:sp>
        <p:nvSpPr>
          <p:cNvPr id="7" name="Text 5"/>
          <p:cNvSpPr/>
          <p:nvPr/>
        </p:nvSpPr>
        <p:spPr>
          <a:xfrm>
            <a:off x="640080" y="2057400"/>
            <a:ext cx="365760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4400" b="1" dirty="0">
                <a:solidFill>
                  <a:srgbClr val="1E2761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$25–35B</a:t>
            </a:r>
            <a:endParaRPr lang="en-US" sz="4400" dirty="0"/>
          </a:p>
        </p:txBody>
      </p:sp>
      <p:sp>
        <p:nvSpPr>
          <p:cNvPr id="8" name="Text 6"/>
          <p:cNvSpPr/>
          <p:nvPr/>
        </p:nvSpPr>
        <p:spPr>
          <a:xfrm>
            <a:off x="640080" y="2743200"/>
            <a:ext cx="3657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200" i="1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annually in direct fraud losses prevented</a:t>
            </a:r>
            <a:endParaRPr lang="en-US" sz="1200" dirty="0"/>
          </a:p>
        </p:txBody>
      </p:sp>
      <p:sp>
        <p:nvSpPr>
          <p:cNvPr id="9" name="Text 7"/>
          <p:cNvSpPr/>
          <p:nvPr/>
        </p:nvSpPr>
        <p:spPr>
          <a:xfrm>
            <a:off x="685800" y="3154680"/>
            <a:ext cx="3566160" cy="8686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Universal healthcare eliminates medical identity theft (~$30B). Sovereign Education Fund eliminates student loan fraud. Federal infrastructure ownership enables uniform STIR/SHAKEN, DMARC, and DNS-level threat blocking that today varies wildly across carriers.</a:t>
            </a:r>
            <a:pPr indent="0" marL="0">
              <a:buNone/>
            </a:pPr>
            <a:r>
              <a:rPr lang="en-US" sz="11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/>
            </a:r>
            <a:pPr indent="0" marL="0">
              <a:buNone/>
            </a:pPr>
            <a:r>
              <a:rPr lang="en-US" sz="1100" b="1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/>
            </a:r>
            <a:pPr indent="0" marL="0">
              <a:buNone/>
            </a:pPr>
            <a:r>
              <a:rPr lang="en-US" sz="11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/>
            </a:r>
            <a:endParaRPr lang="en-US" sz="1100" dirty="0"/>
          </a:p>
        </p:txBody>
      </p:sp>
      <p:sp>
        <p:nvSpPr>
          <p:cNvPr id="10" name="Shape 8"/>
          <p:cNvSpPr/>
          <p:nvPr/>
        </p:nvSpPr>
        <p:spPr>
          <a:xfrm>
            <a:off x="4663440" y="1463040"/>
            <a:ext cx="4023360" cy="2606040"/>
          </a:xfrm>
          <a:prstGeom prst="rect">
            <a:avLst/>
          </a:prstGeom>
          <a:solidFill>
            <a:srgbClr val="F8F9FB"/>
          </a:solidFill>
          <a:ln w="12700">
            <a:solidFill>
              <a:srgbClr val="CADCFC"/>
            </a:solidFill>
            <a:prstDash val="solid"/>
          </a:ln>
          <a:effectLst>
            <a:outerShdw sx="100000" sy="100000" kx="0" ky="0" algn="bl" rotWithShape="0" blurRad="101600" dist="25400" dir="16200000">
              <a:srgbClr val="000000">
                <a:alpha val="10000"/>
              </a:srgbClr>
            </a:outerShdw>
          </a:effectLst>
        </p:spPr>
        <p:txBody>
          <a:bodyPr/>
          <a:p/>
        </p:txBody>
      </p:sp>
      <p:sp>
        <p:nvSpPr>
          <p:cNvPr id="11" name="Shape 9"/>
          <p:cNvSpPr/>
          <p:nvPr/>
        </p:nvSpPr>
        <p:spPr>
          <a:xfrm>
            <a:off x="4663440" y="1463040"/>
            <a:ext cx="4023360" cy="91440"/>
          </a:xfrm>
          <a:prstGeom prst="rect">
            <a:avLst/>
          </a:prstGeom>
          <a:solidFill>
            <a:srgbClr val="C9A227"/>
          </a:solidFill>
          <a:ln w="12700">
            <a:solidFill>
              <a:srgbClr val="333333"/>
            </a:solidFill>
            <a:prstDash val="solid"/>
          </a:ln>
        </p:spPr>
        <p:txBody>
          <a:bodyPr/>
          <a:p/>
        </p:txBody>
      </p:sp>
      <p:sp>
        <p:nvSpPr>
          <p:cNvPr id="12" name="Text 10"/>
          <p:cNvSpPr/>
          <p:nvPr/>
        </p:nvSpPr>
        <p:spPr>
          <a:xfrm>
            <a:off x="4846320" y="1691640"/>
            <a:ext cx="36576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spc="300" kern="0" dirty="0">
                <a:solidFill>
                  <a:srgbClr val="C9A22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RETROACTIVE DEBT RETIREMENT</a:t>
            </a:r>
            <a:endParaRPr lang="en-US" sz="1200" dirty="0"/>
          </a:p>
        </p:txBody>
      </p:sp>
      <p:sp>
        <p:nvSpPr>
          <p:cNvPr id="13" name="Text 11"/>
          <p:cNvSpPr/>
          <p:nvPr/>
        </p:nvSpPr>
        <p:spPr>
          <a:xfrm>
            <a:off x="4846320" y="2057400"/>
            <a:ext cx="365760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4400" b="1" dirty="0">
                <a:solidFill>
                  <a:srgbClr val="1E2761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$2T</a:t>
            </a:r>
            <a:endParaRPr lang="en-US" sz="4400" dirty="0"/>
          </a:p>
        </p:txBody>
      </p:sp>
      <p:sp>
        <p:nvSpPr>
          <p:cNvPr id="14" name="Text 12"/>
          <p:cNvSpPr/>
          <p:nvPr/>
        </p:nvSpPr>
        <p:spPr>
          <a:xfrm>
            <a:off x="4846320" y="2743200"/>
            <a:ext cx="3657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200" i="1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 past debt retired across 20 years</a:t>
            </a:r>
            <a:endParaRPr lang="en-US" sz="1200" dirty="0"/>
          </a:p>
        </p:txBody>
      </p:sp>
      <p:sp>
        <p:nvSpPr>
          <p:cNvPr id="15" name="Text 13"/>
          <p:cNvSpPr/>
          <p:nvPr/>
        </p:nvSpPr>
        <p:spPr>
          <a:xfrm>
            <a:off x="4892040" y="3154680"/>
            <a:ext cx="3566160" cy="8686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$1.78T student loans</a:t>
            </a:r>
            <a:pPr indent="0" marL="0">
              <a:buNone/>
            </a:pPr>
            <a:r>
              <a:rPr lang="en-US" sz="11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 xml:space="preserve"> across 46M borrowers retired from Sovereign Fund surplus.  </a:t>
            </a:r>
            <a:pPr indent="0" marL="0">
              <a:buNone/>
            </a:pPr>
            <a:r>
              <a:rPr lang="en-US" sz="1100" b="1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$220B medical debt</a:t>
            </a:r>
            <a:pPr indent="0" marL="0">
              <a:buNone/>
            </a:pPr>
            <a:r>
              <a:rPr lang="en-US" sz="11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 xml:space="preserve"> across 100M Americans retired from healthcare pillar surplus.</a:t>
            </a:r>
            <a:endParaRPr lang="en-US" sz="1100" dirty="0"/>
          </a:p>
        </p:txBody>
      </p:sp>
      <p:sp>
        <p:nvSpPr>
          <p:cNvPr id="16" name="Text 14"/>
          <p:cNvSpPr/>
          <p:nvPr/>
        </p:nvSpPr>
        <p:spPr>
          <a:xfrm>
            <a:off x="457200" y="4297680"/>
            <a:ext cx="82296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400" i="1" dirty="0">
                <a:solidFill>
                  <a:srgbClr val="1E2761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When good architecture produces benefits the designer didn't intend, the architecture is sound.</a:t>
            </a:r>
            <a:endParaRPr lang="en-US" sz="1400" dirty="0"/>
          </a:p>
        </p:txBody>
      </p:sp>
      <p:sp>
        <p:nvSpPr>
          <p:cNvPr id="17" name="Text 15"/>
          <p:cNvSpPr/>
          <p:nvPr/>
        </p:nvSpPr>
        <p:spPr>
          <a:xfrm>
            <a:off x="365760" y="4846320"/>
            <a:ext cx="457200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We The People — Platform Overview</a:t>
            </a:r>
            <a:endParaRPr lang="en-US" sz="900" dirty="0"/>
          </a:p>
        </p:txBody>
      </p:sp>
      <p:sp>
        <p:nvSpPr>
          <p:cNvPr id="18" name="Text 16"/>
          <p:cNvSpPr/>
          <p:nvPr/>
        </p:nvSpPr>
        <p:spPr>
          <a:xfrm>
            <a:off x="8229600" y="4846320"/>
            <a:ext cx="54864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14</a:t>
            </a:r>
            <a:endParaRPr lang="en-US" sz="900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822960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2800" b="1" dirty="0">
                <a:solidFill>
                  <a:srgbClr val="1E2761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How it gets built</a:t>
            </a:r>
            <a:endParaRPr lang="en-US" sz="2800" dirty="0"/>
          </a:p>
        </p:txBody>
      </p:sp>
      <p:sp>
        <p:nvSpPr>
          <p:cNvPr id="3" name="Text 1"/>
          <p:cNvSpPr/>
          <p:nvPr/>
        </p:nvSpPr>
        <p:spPr>
          <a:xfrm>
            <a:off x="457200" y="914400"/>
            <a:ext cx="82296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i="1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Each pillar has its own funding mechanism. None compete with the others.</a:t>
            </a:r>
            <a:endParaRPr lang="en-US" sz="1300" dirty="0"/>
          </a:p>
        </p:txBody>
      </p:sp>
      <p:graphicFrame>
        <p:nvGraphicFramePr>
          <p:cNvPr id="12" name="Table 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9011935"/>
              </p:ext>
            </p:extLst>
          </p:nvPr>
        </p:nvGraphicFramePr>
        <p:xfrm>
          <a:off x="457200" y="1417320"/>
          <a:ext cx="8229600" cy="914400"/>
        </p:xfrm>
        <a:graphic>
          <a:graphicData uri="http://schemas.openxmlformats.org/drawingml/2006/table">
            <a:tbl>
              <a:tblPr/>
              <a:tblGrid>
                <a:gridCol w="1828800"/>
                <a:gridCol w="3474720"/>
                <a:gridCol w="2926080"/>
              </a:tblGrid>
              <a:tr h="384048"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  <a:latin typeface="Georgia" pitchFamily="34" charset="0"/>
                          <a:ea typeface="Georgia" pitchFamily="34" charset="-122"/>
                          <a:cs typeface="Georgia" pitchFamily="34" charset="-120"/>
                        </a:rPr>
                        <a:t>Pillar</a:t>
                      </a:r>
                      <a:endParaRPr lang="en-US" sz="1200" dirty="0">
                        <a:latin typeface="Georgia" charset="0"/>
                        <a:ea typeface="Georgia" charset="0"/>
                        <a:cs typeface="Georgia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2761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  <a:latin typeface="Georgia" pitchFamily="34" charset="0"/>
                          <a:ea typeface="Georgia" pitchFamily="34" charset="-122"/>
                          <a:cs typeface="Georgia" pitchFamily="34" charset="-120"/>
                        </a:rPr>
                        <a:t>Funding Mechanism</a:t>
                      </a:r>
                      <a:endParaRPr lang="en-US" sz="1200" dirty="0">
                        <a:latin typeface="Georgia" charset="0"/>
                        <a:ea typeface="Georgia" charset="0"/>
                        <a:cs typeface="Georgia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2761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  <a:latin typeface="Georgia" pitchFamily="34" charset="0"/>
                          <a:ea typeface="Georgia" pitchFamily="34" charset="-122"/>
                          <a:cs typeface="Georgia" pitchFamily="34" charset="-120"/>
                        </a:rPr>
                        <a:t>Notes</a:t>
                      </a:r>
                      <a:endParaRPr lang="en-US" sz="1200" dirty="0">
                        <a:latin typeface="Georgia" charset="0"/>
                        <a:ea typeface="Georgia" charset="0"/>
                        <a:cs typeface="Georgia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2761"/>
                    </a:solidFill>
                  </a:tcPr>
                </a:tc>
              </a:tr>
              <a:tr h="384048"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100" b="1" dirty="0">
                          <a:solidFill>
                            <a:srgbClr val="1A1A1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Retirement Reform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B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100" dirty="0">
                          <a:solidFill>
                            <a:srgbClr val="1A1A1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12% combined payroll (current FICA level)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B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100" dirty="0">
                          <a:solidFill>
                            <a:srgbClr val="1A1A1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Investment fund, not pay-as-you-go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B"/>
                    </a:solidFill>
                  </a:tcPr>
                </a:tc>
              </a:tr>
              <a:tr h="384048"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100" b="1" dirty="0">
                          <a:solidFill>
                            <a:srgbClr val="1A1A1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Wage Floors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100" dirty="0">
                          <a:solidFill>
                            <a:srgbClr val="1A1A1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No federal cost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100" dirty="0">
                          <a:solidFill>
                            <a:srgbClr val="1A1A1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Floors derived from existing BLS data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84048"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100" b="1" dirty="0">
                          <a:solidFill>
                            <a:srgbClr val="1A1A1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Education Fund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B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100" dirty="0">
                          <a:solidFill>
                            <a:srgbClr val="1A1A1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$5K birth-seed + 1.2% from Sovereign Fund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B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100" dirty="0">
                          <a:solidFill>
                            <a:srgbClr val="1A1A1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Fund pays itself by Year 30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B"/>
                    </a:solidFill>
                  </a:tcPr>
                </a:tc>
              </a:tr>
              <a:tr h="384048"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100" b="1" dirty="0">
                          <a:solidFill>
                            <a:srgbClr val="1A1A1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Healthcare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100" dirty="0">
                          <a:solidFill>
                            <a:srgbClr val="1A1A1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4% empl + 2% wkr (canonical OPEN-1) + graduated 5/10/15 surcharge above $250K/$500K/$1M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100" dirty="0">
                          <a:solidFill>
                            <a:srgbClr val="1A1A1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Replaces current premium structure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84048"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100" b="1" dirty="0">
                          <a:solidFill>
                            <a:srgbClr val="1A1A1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Childcare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B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100" dirty="0">
                          <a:solidFill>
                            <a:srgbClr val="1A1A1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0.8% empl + 0.5% wkr + state match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B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100" dirty="0">
                          <a:solidFill>
                            <a:srgbClr val="1A1A1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Tax recovery from new workers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B"/>
                    </a:solidFill>
                  </a:tcPr>
                </a:tc>
              </a:tr>
              <a:tr h="384048"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100" b="1" dirty="0">
                          <a:solidFill>
                            <a:srgbClr val="1A1A1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Mental Health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100" dirty="0">
                          <a:solidFill>
                            <a:srgbClr val="1A1A1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0.5% empl + 0.3% wkr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100" dirty="0">
                          <a:solidFill>
                            <a:srgbClr val="1A1A1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Existing $104B federal continues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5" name="Text 2"/>
          <p:cNvSpPr/>
          <p:nvPr/>
        </p:nvSpPr>
        <p:spPr>
          <a:xfrm>
            <a:off x="457200" y="4434840"/>
            <a:ext cx="82296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i="1" dirty="0">
                <a:solidFill>
                  <a:srgbClr val="1E2761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Every contribution under transparent governance. No hidden taxes. No general revenue redirected.</a:t>
            </a:r>
            <a:endParaRPr lang="en-US" sz="1300" dirty="0"/>
          </a:p>
        </p:txBody>
      </p:sp>
      <p:sp>
        <p:nvSpPr>
          <p:cNvPr id="6" name="Text 3"/>
          <p:cNvSpPr/>
          <p:nvPr/>
        </p:nvSpPr>
        <p:spPr>
          <a:xfrm>
            <a:off x="365760" y="4846320"/>
            <a:ext cx="457200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We The People — Platform Overview</a:t>
            </a:r>
            <a:endParaRPr lang="en-US" sz="900" dirty="0"/>
          </a:p>
        </p:txBody>
      </p:sp>
      <p:sp>
        <p:nvSpPr>
          <p:cNvPr id="7" name="Text 4"/>
          <p:cNvSpPr/>
          <p:nvPr/>
        </p:nvSpPr>
        <p:spPr>
          <a:xfrm>
            <a:off x="8229600" y="4846320"/>
            <a:ext cx="54864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15</a:t>
            </a:r>
            <a:endParaRPr lang="en-US" sz="90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822960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2800" b="1" dirty="0">
                <a:solidFill>
                  <a:srgbClr val="1E2761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The Founding Stake</a:t>
            </a:r>
            <a:endParaRPr lang="en-US" sz="2800" dirty="0"/>
          </a:p>
        </p:txBody>
      </p:sp>
      <p:sp>
        <p:nvSpPr>
          <p:cNvPr id="3" name="Text 1"/>
          <p:cNvSpPr/>
          <p:nvPr/>
        </p:nvSpPr>
        <p:spPr>
          <a:xfrm>
            <a:off x="457200" y="914400"/>
            <a:ext cx="82296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400" i="1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Two dollars from every American at platform launch</a:t>
            </a:r>
            <a:endParaRPr lang="en-US" sz="1400" dirty="0"/>
          </a:p>
        </p:txBody>
      </p:sp>
      <p:sp>
        <p:nvSpPr>
          <p:cNvPr id="4" name="Text 2"/>
          <p:cNvSpPr/>
          <p:nvPr/>
        </p:nvSpPr>
        <p:spPr>
          <a:xfrm>
            <a:off x="457200" y="1554480"/>
            <a:ext cx="822960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000" b="1" dirty="0">
                <a:solidFill>
                  <a:srgbClr val="C9A227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$680M</a:t>
            </a:r>
            <a:endParaRPr lang="en-US" sz="8000" dirty="0"/>
          </a:p>
        </p:txBody>
      </p:sp>
      <p:sp>
        <p:nvSpPr>
          <p:cNvPr id="5" name="Text 3"/>
          <p:cNvSpPr/>
          <p:nvPr/>
        </p:nvSpPr>
        <p:spPr>
          <a:xfrm>
            <a:off x="457200" y="2377440"/>
            <a:ext cx="82296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4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340 million Americans  ×  $2 each</a:t>
            </a:r>
            <a:endParaRPr lang="en-US" sz="1400" dirty="0"/>
          </a:p>
        </p:txBody>
      </p:sp>
      <p:sp>
        <p:nvSpPr>
          <p:cNvPr id="6" name="Shape 4"/>
          <p:cNvSpPr/>
          <p:nvPr/>
        </p:nvSpPr>
        <p:spPr>
          <a:xfrm>
            <a:off x="548640" y="2926080"/>
            <a:ext cx="3840480" cy="1463040"/>
          </a:xfrm>
          <a:prstGeom prst="rect">
            <a:avLst/>
          </a:prstGeom>
          <a:solidFill>
            <a:srgbClr val="F8F9FB"/>
          </a:solidFill>
          <a:ln w="12700">
            <a:solidFill>
              <a:srgbClr val="CADCFC"/>
            </a:solidFill>
            <a:prstDash val="solid"/>
          </a:ln>
        </p:spPr>
        <p:txBody>
          <a:bodyPr/>
          <a:p/>
        </p:txBody>
      </p:sp>
      <p:sp>
        <p:nvSpPr>
          <p:cNvPr id="7" name="Text 5"/>
          <p:cNvSpPr/>
          <p:nvPr/>
        </p:nvSpPr>
        <p:spPr>
          <a:xfrm>
            <a:off x="731520" y="3063240"/>
            <a:ext cx="34747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300" kern="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WHAT THE MATH SAYS</a:t>
            </a:r>
            <a:endParaRPr lang="en-US" sz="1100" dirty="0"/>
          </a:p>
        </p:txBody>
      </p:sp>
      <p:sp>
        <p:nvSpPr>
          <p:cNvPr id="8" name="Text 6"/>
          <p:cNvSpPr/>
          <p:nvPr/>
        </p:nvSpPr>
        <p:spPr>
          <a:xfrm>
            <a:off x="731520" y="3383280"/>
            <a:ext cx="347472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$680M is mathematical rounding error within five years. The platform's funding doesn't depend on it.</a:t>
            </a:r>
            <a:endParaRPr lang="en-US" sz="1300" dirty="0"/>
          </a:p>
        </p:txBody>
      </p:sp>
      <p:sp>
        <p:nvSpPr>
          <p:cNvPr id="9" name="Shape 7"/>
          <p:cNvSpPr/>
          <p:nvPr/>
        </p:nvSpPr>
        <p:spPr>
          <a:xfrm>
            <a:off x="4754880" y="2926080"/>
            <a:ext cx="3840480" cy="1463040"/>
          </a:xfrm>
          <a:prstGeom prst="rect">
            <a:avLst/>
          </a:prstGeom>
          <a:solidFill>
            <a:srgbClr val="1E2761"/>
          </a:solidFill>
          <a:ln w="12700">
            <a:solidFill>
              <a:srgbClr val="333333"/>
            </a:solidFill>
            <a:prstDash val="solid"/>
          </a:ln>
        </p:spPr>
        <p:txBody>
          <a:bodyPr/>
          <a:p/>
        </p:txBody>
      </p:sp>
      <p:sp>
        <p:nvSpPr>
          <p:cNvPr id="10" name="Text 8"/>
          <p:cNvSpPr/>
          <p:nvPr/>
        </p:nvSpPr>
        <p:spPr>
          <a:xfrm>
            <a:off x="4937760" y="3063240"/>
            <a:ext cx="34747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300" kern="0" dirty="0">
                <a:solidFill>
                  <a:srgbClr val="C9A22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WHAT HISTORY SAYS</a:t>
            </a:r>
            <a:endParaRPr lang="en-US" sz="1100" dirty="0"/>
          </a:p>
        </p:txBody>
      </p:sp>
      <p:sp>
        <p:nvSpPr>
          <p:cNvPr id="11" name="Text 9"/>
          <p:cNvSpPr/>
          <p:nvPr/>
        </p:nvSpPr>
        <p:spPr>
          <a:xfrm>
            <a:off x="4937760" y="3383280"/>
            <a:ext cx="347472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People defend institutions they helped build. The Founding Stake makes this everyone's project.</a:t>
            </a:r>
            <a:endParaRPr lang="en-US" sz="1300" dirty="0"/>
          </a:p>
        </p:txBody>
      </p:sp>
      <p:sp>
        <p:nvSpPr>
          <p:cNvPr id="12" name="Text 10"/>
          <p:cNvSpPr/>
          <p:nvPr/>
        </p:nvSpPr>
        <p:spPr>
          <a:xfrm>
            <a:off x="457200" y="4526280"/>
            <a:ext cx="8229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200" i="1" dirty="0">
                <a:solidFill>
                  <a:srgbClr val="1E2761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Every American becomes a founding stakeholder. Names recorded permanently. Legacy across generations.</a:t>
            </a:r>
            <a:endParaRPr lang="en-US" sz="1200" dirty="0"/>
          </a:p>
        </p:txBody>
      </p:sp>
      <p:sp>
        <p:nvSpPr>
          <p:cNvPr id="13" name="Text 11"/>
          <p:cNvSpPr/>
          <p:nvPr/>
        </p:nvSpPr>
        <p:spPr>
          <a:xfrm>
            <a:off x="365760" y="4846320"/>
            <a:ext cx="457200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We The People — Platform Overview</a:t>
            </a:r>
            <a:endParaRPr lang="en-US" sz="900" dirty="0"/>
          </a:p>
        </p:txBody>
      </p:sp>
      <p:sp>
        <p:nvSpPr>
          <p:cNvPr id="14" name="Text 12"/>
          <p:cNvSpPr/>
          <p:nvPr/>
        </p:nvSpPr>
        <p:spPr>
          <a:xfrm>
            <a:off x="8229600" y="4846320"/>
            <a:ext cx="54864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16</a:t>
            </a:r>
            <a:endParaRPr lang="en-US" sz="900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822960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2800" b="1" dirty="0">
                <a:solidFill>
                  <a:srgbClr val="1E2761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Why this can endure</a:t>
            </a:r>
            <a:endParaRPr lang="en-US" sz="2800" dirty="0"/>
          </a:p>
        </p:txBody>
      </p:sp>
      <p:sp>
        <p:nvSpPr>
          <p:cNvPr id="3" name="Text 1"/>
          <p:cNvSpPr/>
          <p:nvPr/>
        </p:nvSpPr>
        <p:spPr>
          <a:xfrm>
            <a:off x="457200" y="914400"/>
            <a:ext cx="82296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i="1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Structural mechanisms outlast political coalitions</a:t>
            </a:r>
            <a:endParaRPr lang="en-US" sz="1300" dirty="0"/>
          </a:p>
        </p:txBody>
      </p:sp>
      <p:sp>
        <p:nvSpPr>
          <p:cNvPr id="4" name="Shape 2"/>
          <p:cNvSpPr/>
          <p:nvPr/>
        </p:nvSpPr>
        <p:spPr>
          <a:xfrm>
            <a:off x="548640" y="1417320"/>
            <a:ext cx="3931920" cy="1508760"/>
          </a:xfrm>
          <a:prstGeom prst="rect">
            <a:avLst/>
          </a:prstGeom>
          <a:solidFill>
            <a:srgbClr val="FFFFFF"/>
          </a:solidFill>
          <a:ln w="12700">
            <a:solidFill>
              <a:srgbClr val="CADCFC"/>
            </a:solidFill>
            <a:prstDash val="solid"/>
          </a:ln>
          <a:effectLst>
            <a:outerShdw sx="100000" sy="100000" kx="0" ky="0" algn="bl" rotWithShape="0" blurRad="101600" dist="25400" dir="16200000">
              <a:srgbClr val="000000">
                <a:alpha val="10000"/>
              </a:srgbClr>
            </a:outerShdw>
          </a:effectLst>
        </p:spPr>
        <p:txBody>
          <a:bodyPr/>
          <a:p/>
        </p:txBody>
      </p:sp>
      <p:sp>
        <p:nvSpPr>
          <p:cNvPr id="5" name="Shape 3"/>
          <p:cNvSpPr/>
          <p:nvPr/>
        </p:nvSpPr>
        <p:spPr>
          <a:xfrm>
            <a:off x="548640" y="1417320"/>
            <a:ext cx="91440" cy="1508760"/>
          </a:xfrm>
          <a:prstGeom prst="rect">
            <a:avLst/>
          </a:prstGeom>
          <a:solidFill>
            <a:srgbClr val="C9A227"/>
          </a:solidFill>
          <a:ln w="12700">
            <a:solidFill>
              <a:srgbClr val="333333"/>
            </a:solidFill>
            <a:prstDash val="solid"/>
          </a:ln>
        </p:spPr>
        <p:txBody>
          <a:bodyPr/>
          <a:p/>
        </p:txBody>
      </p:sp>
      <p:pic>
        <p:nvPicPr>
          <p:cNvPr id="6" name="Image 0" descr="preencoded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2960" y="1645920"/>
            <a:ext cx="502920" cy="502920"/>
          </a:xfrm>
          <a:prstGeom prst="rect">
            <a:avLst/>
          </a:prstGeom>
        </p:spPr>
      </p:pic>
      <p:sp>
        <p:nvSpPr>
          <p:cNvPr id="7" name="Text 4"/>
          <p:cNvSpPr/>
          <p:nvPr/>
        </p:nvSpPr>
        <p:spPr>
          <a:xfrm>
            <a:off x="1463040" y="1645920"/>
            <a:ext cx="28346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1E2761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Pooled Contribution</a:t>
            </a:r>
            <a:endParaRPr lang="en-US" sz="1600" dirty="0"/>
          </a:p>
        </p:txBody>
      </p:sp>
      <p:sp>
        <p:nvSpPr>
          <p:cNvPr id="8" name="Text 5"/>
          <p:cNvSpPr/>
          <p:nvPr/>
        </p:nvSpPr>
        <p:spPr>
          <a:xfrm>
            <a:off x="822960" y="2194560"/>
            <a:ext cx="342900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Universal participation creates universal ownership. Everyone contributes; everyone has standing to defend it.</a:t>
            </a:r>
            <a:endParaRPr lang="en-US" sz="1100" dirty="0"/>
          </a:p>
        </p:txBody>
      </p:sp>
      <p:sp>
        <p:nvSpPr>
          <p:cNvPr id="9" name="Shape 6"/>
          <p:cNvSpPr/>
          <p:nvPr/>
        </p:nvSpPr>
        <p:spPr>
          <a:xfrm>
            <a:off x="4663440" y="1417320"/>
            <a:ext cx="3931920" cy="1508760"/>
          </a:xfrm>
          <a:prstGeom prst="rect">
            <a:avLst/>
          </a:prstGeom>
          <a:solidFill>
            <a:srgbClr val="FFFFFF"/>
          </a:solidFill>
          <a:ln w="12700">
            <a:solidFill>
              <a:srgbClr val="CADCFC"/>
            </a:solidFill>
            <a:prstDash val="solid"/>
          </a:ln>
          <a:effectLst>
            <a:outerShdw sx="100000" sy="100000" kx="0" ky="0" algn="bl" rotWithShape="0" blurRad="101600" dist="25400" dir="16200000">
              <a:srgbClr val="000000">
                <a:alpha val="10000"/>
              </a:srgbClr>
            </a:outerShdw>
          </a:effectLst>
        </p:spPr>
        <p:txBody>
          <a:bodyPr/>
          <a:p/>
        </p:txBody>
      </p:sp>
      <p:sp>
        <p:nvSpPr>
          <p:cNvPr id="10" name="Shape 7"/>
          <p:cNvSpPr/>
          <p:nvPr/>
        </p:nvSpPr>
        <p:spPr>
          <a:xfrm>
            <a:off x="4663440" y="1417320"/>
            <a:ext cx="91440" cy="1508760"/>
          </a:xfrm>
          <a:prstGeom prst="rect">
            <a:avLst/>
          </a:prstGeom>
          <a:solidFill>
            <a:srgbClr val="C9A227"/>
          </a:solidFill>
          <a:ln w="12700">
            <a:solidFill>
              <a:srgbClr val="333333"/>
            </a:solidFill>
            <a:prstDash val="solid"/>
          </a:ln>
        </p:spPr>
        <p:txBody>
          <a:bodyPr/>
          <a:p/>
        </p:txBody>
      </p:sp>
      <p:pic>
        <p:nvPicPr>
          <p:cNvPr id="11" name="Image 1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37760" y="1645920"/>
            <a:ext cx="502920" cy="502920"/>
          </a:xfrm>
          <a:prstGeom prst="rect">
            <a:avLst/>
          </a:prstGeom>
        </p:spPr>
      </p:pic>
      <p:sp>
        <p:nvSpPr>
          <p:cNvPr id="12" name="Text 8"/>
          <p:cNvSpPr/>
          <p:nvPr/>
        </p:nvSpPr>
        <p:spPr>
          <a:xfrm>
            <a:off x="5577840" y="1645920"/>
            <a:ext cx="28346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1E2761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Empirical Anchoring</a:t>
            </a:r>
            <a:endParaRPr lang="en-US" sz="1600" dirty="0"/>
          </a:p>
        </p:txBody>
      </p:sp>
      <p:sp>
        <p:nvSpPr>
          <p:cNvPr id="13" name="Text 9"/>
          <p:cNvSpPr/>
          <p:nvPr/>
        </p:nvSpPr>
        <p:spPr>
          <a:xfrm>
            <a:off x="4937760" y="2194560"/>
            <a:ext cx="342900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Decisions tied to existing federal data, not political negotiation. Harder to attack as ideological.</a:t>
            </a:r>
            <a:endParaRPr lang="en-US" sz="1100" dirty="0"/>
          </a:p>
        </p:txBody>
      </p:sp>
      <p:sp>
        <p:nvSpPr>
          <p:cNvPr id="14" name="Shape 10"/>
          <p:cNvSpPr/>
          <p:nvPr/>
        </p:nvSpPr>
        <p:spPr>
          <a:xfrm>
            <a:off x="548640" y="3063240"/>
            <a:ext cx="3931920" cy="1508760"/>
          </a:xfrm>
          <a:prstGeom prst="rect">
            <a:avLst/>
          </a:prstGeom>
          <a:solidFill>
            <a:srgbClr val="FFFFFF"/>
          </a:solidFill>
          <a:ln w="12700">
            <a:solidFill>
              <a:srgbClr val="CADCFC"/>
            </a:solidFill>
            <a:prstDash val="solid"/>
          </a:ln>
          <a:effectLst>
            <a:outerShdw sx="100000" sy="100000" kx="0" ky="0" algn="bl" rotWithShape="0" blurRad="101600" dist="25400" dir="16200000">
              <a:srgbClr val="000000">
                <a:alpha val="10000"/>
              </a:srgbClr>
            </a:outerShdw>
          </a:effectLst>
        </p:spPr>
        <p:txBody>
          <a:bodyPr/>
          <a:p/>
        </p:txBody>
      </p:sp>
      <p:sp>
        <p:nvSpPr>
          <p:cNvPr id="15" name="Shape 11"/>
          <p:cNvSpPr/>
          <p:nvPr/>
        </p:nvSpPr>
        <p:spPr>
          <a:xfrm>
            <a:off x="548640" y="3063240"/>
            <a:ext cx="91440" cy="1508760"/>
          </a:xfrm>
          <a:prstGeom prst="rect">
            <a:avLst/>
          </a:prstGeom>
          <a:solidFill>
            <a:srgbClr val="C9A227"/>
          </a:solidFill>
          <a:ln w="12700">
            <a:solidFill>
              <a:srgbClr val="333333"/>
            </a:solidFill>
            <a:prstDash val="solid"/>
          </a:ln>
        </p:spPr>
        <p:txBody>
          <a:bodyPr/>
          <a:p/>
        </p:txBody>
      </p:sp>
      <p:pic>
        <p:nvPicPr>
          <p:cNvPr id="16" name="Image 2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2960" y="3291840"/>
            <a:ext cx="502920" cy="502920"/>
          </a:xfrm>
          <a:prstGeom prst="rect">
            <a:avLst/>
          </a:prstGeom>
        </p:spPr>
      </p:pic>
      <p:sp>
        <p:nvSpPr>
          <p:cNvPr id="17" name="Text 12"/>
          <p:cNvSpPr/>
          <p:nvPr/>
        </p:nvSpPr>
        <p:spPr>
          <a:xfrm>
            <a:off x="1463040" y="3291840"/>
            <a:ext cx="28346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1E2761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Transparent Governance</a:t>
            </a:r>
            <a:endParaRPr lang="en-US" sz="1600" dirty="0"/>
          </a:p>
        </p:txBody>
      </p:sp>
      <p:sp>
        <p:nvSpPr>
          <p:cNvPr id="18" name="Text 13"/>
          <p:cNvSpPr/>
          <p:nvPr/>
        </p:nvSpPr>
        <p:spPr>
          <a:xfrm>
            <a:off x="822960" y="3840480"/>
            <a:ext cx="342900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Quarterly public reports. Independent boards. Statutory firewalls against political direction.</a:t>
            </a:r>
            <a:endParaRPr lang="en-US" sz="1100" dirty="0"/>
          </a:p>
        </p:txBody>
      </p:sp>
      <p:sp>
        <p:nvSpPr>
          <p:cNvPr id="19" name="Shape 14"/>
          <p:cNvSpPr/>
          <p:nvPr/>
        </p:nvSpPr>
        <p:spPr>
          <a:xfrm>
            <a:off x="4663440" y="3063240"/>
            <a:ext cx="3931920" cy="1508760"/>
          </a:xfrm>
          <a:prstGeom prst="rect">
            <a:avLst/>
          </a:prstGeom>
          <a:solidFill>
            <a:srgbClr val="FFFFFF"/>
          </a:solidFill>
          <a:ln w="12700">
            <a:solidFill>
              <a:srgbClr val="CADCFC"/>
            </a:solidFill>
            <a:prstDash val="solid"/>
          </a:ln>
          <a:effectLst>
            <a:outerShdw sx="100000" sy="100000" kx="0" ky="0" algn="bl" rotWithShape="0" blurRad="101600" dist="25400" dir="16200000">
              <a:srgbClr val="000000">
                <a:alpha val="10000"/>
              </a:srgbClr>
            </a:outerShdw>
          </a:effectLst>
        </p:spPr>
        <p:txBody>
          <a:bodyPr/>
          <a:p/>
        </p:txBody>
      </p:sp>
      <p:sp>
        <p:nvSpPr>
          <p:cNvPr id="20" name="Shape 15"/>
          <p:cNvSpPr/>
          <p:nvPr/>
        </p:nvSpPr>
        <p:spPr>
          <a:xfrm>
            <a:off x="4663440" y="3063240"/>
            <a:ext cx="91440" cy="1508760"/>
          </a:xfrm>
          <a:prstGeom prst="rect">
            <a:avLst/>
          </a:prstGeom>
          <a:solidFill>
            <a:srgbClr val="C9A227"/>
          </a:solidFill>
          <a:ln w="12700">
            <a:solidFill>
              <a:srgbClr val="333333"/>
            </a:solidFill>
            <a:prstDash val="solid"/>
          </a:ln>
        </p:spPr>
        <p:txBody>
          <a:bodyPr/>
          <a:p/>
        </p:txBody>
      </p:sp>
      <p:pic>
        <p:nvPicPr>
          <p:cNvPr id="21" name="Image 3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37760" y="3291840"/>
            <a:ext cx="502920" cy="502920"/>
          </a:xfrm>
          <a:prstGeom prst="rect">
            <a:avLst/>
          </a:prstGeom>
        </p:spPr>
      </p:pic>
      <p:sp>
        <p:nvSpPr>
          <p:cNvPr id="22" name="Text 16"/>
          <p:cNvSpPr/>
          <p:nvPr/>
        </p:nvSpPr>
        <p:spPr>
          <a:xfrm>
            <a:off x="5577840" y="3291840"/>
            <a:ext cx="28346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1E2761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Structural Defense</a:t>
            </a:r>
            <a:endParaRPr lang="en-US" sz="1600" dirty="0"/>
          </a:p>
        </p:txBody>
      </p:sp>
      <p:sp>
        <p:nvSpPr>
          <p:cNvPr id="23" name="Text 17"/>
          <p:cNvSpPr/>
          <p:nvPr/>
        </p:nvSpPr>
        <p:spPr>
          <a:xfrm>
            <a:off x="4937760" y="3840480"/>
            <a:ext cx="342900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Fraud prevention built into design, not enforcement. Rule-following is easier than rule-breaking.</a:t>
            </a:r>
            <a:endParaRPr lang="en-US" sz="1100" dirty="0"/>
          </a:p>
        </p:txBody>
      </p:sp>
      <p:sp>
        <p:nvSpPr>
          <p:cNvPr id="24" name="Text 18"/>
          <p:cNvSpPr/>
          <p:nvPr/>
        </p:nvSpPr>
        <p:spPr>
          <a:xfrm>
            <a:off x="365760" y="4846320"/>
            <a:ext cx="457200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We The People — Platform Overview</a:t>
            </a:r>
            <a:endParaRPr lang="en-US" sz="900" dirty="0"/>
          </a:p>
        </p:txBody>
      </p:sp>
      <p:sp>
        <p:nvSpPr>
          <p:cNvPr id="25" name="Text 19"/>
          <p:cNvSpPr/>
          <p:nvPr/>
        </p:nvSpPr>
        <p:spPr>
          <a:xfrm>
            <a:off x="8229600" y="4846320"/>
            <a:ext cx="54864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17</a:t>
            </a:r>
            <a:endParaRPr lang="en-US" sz="900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822960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2800" b="1" dirty="0">
                <a:solidFill>
                  <a:srgbClr val="1E2761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What it takes to move forward</a:t>
            </a:r>
            <a:endParaRPr lang="en-US" sz="2800" dirty="0"/>
          </a:p>
        </p:txBody>
      </p:sp>
      <p:sp>
        <p:nvSpPr>
          <p:cNvPr id="3" name="Shape 1"/>
          <p:cNvSpPr/>
          <p:nvPr/>
        </p:nvSpPr>
        <p:spPr>
          <a:xfrm>
            <a:off x="548640" y="1645920"/>
            <a:ext cx="2499360" cy="1371600"/>
          </a:xfrm>
          <a:prstGeom prst="rect">
            <a:avLst/>
          </a:prstGeom>
          <a:solidFill>
            <a:srgbClr val="1E2761"/>
          </a:solidFill>
          <a:ln w="12700">
            <a:solidFill>
              <a:srgbClr val="333333"/>
            </a:solidFill>
            <a:prstDash val="solid"/>
          </a:ln>
          <a:effectLst>
            <a:outerShdw sx="100000" sy="100000" kx="0" ky="0" algn="bl" rotWithShape="0" blurRad="101600" dist="25400" dir="16200000">
              <a:srgbClr val="000000">
                <a:alpha val="10000"/>
              </a:srgbClr>
            </a:outerShdw>
          </a:effectLst>
        </p:spPr>
        <p:txBody>
          <a:bodyPr/>
          <a:p/>
        </p:txBody>
      </p:sp>
      <p:sp>
        <p:nvSpPr>
          <p:cNvPr id="4" name="Text 2"/>
          <p:cNvSpPr/>
          <p:nvPr/>
        </p:nvSpPr>
        <p:spPr>
          <a:xfrm>
            <a:off x="548640" y="1828800"/>
            <a:ext cx="249936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3600" b="1" dirty="0">
                <a:solidFill>
                  <a:srgbClr val="C9A227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100K</a:t>
            </a:r>
            <a:endParaRPr lang="en-US" sz="3600" dirty="0"/>
          </a:p>
        </p:txBody>
      </p:sp>
      <p:sp>
        <p:nvSpPr>
          <p:cNvPr id="5" name="Text 3"/>
          <p:cNvSpPr/>
          <p:nvPr/>
        </p:nvSpPr>
        <p:spPr>
          <a:xfrm>
            <a:off x="731520" y="2423160"/>
            <a:ext cx="2133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Founding Supporters</a:t>
            </a:r>
            <a:endParaRPr lang="en-US" sz="1300" dirty="0"/>
          </a:p>
        </p:txBody>
      </p:sp>
      <p:sp>
        <p:nvSpPr>
          <p:cNvPr id="6" name="Text 4"/>
          <p:cNvSpPr/>
          <p:nvPr/>
        </p:nvSpPr>
        <p:spPr>
          <a:xfrm>
            <a:off x="731520" y="2697480"/>
            <a:ext cx="2133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Demonstrates the platform deserves serious institutional attention</a:t>
            </a:r>
            <a:endParaRPr lang="en-US" sz="1000" dirty="0"/>
          </a:p>
        </p:txBody>
      </p:sp>
      <p:sp>
        <p:nvSpPr>
          <p:cNvPr id="7" name="Shape 5"/>
          <p:cNvSpPr/>
          <p:nvPr/>
        </p:nvSpPr>
        <p:spPr>
          <a:xfrm>
            <a:off x="3322320" y="1645920"/>
            <a:ext cx="2499360" cy="1371600"/>
          </a:xfrm>
          <a:prstGeom prst="rect">
            <a:avLst/>
          </a:prstGeom>
          <a:solidFill>
            <a:srgbClr val="1E2761"/>
          </a:solidFill>
          <a:ln w="12700">
            <a:solidFill>
              <a:srgbClr val="333333"/>
            </a:solidFill>
            <a:prstDash val="solid"/>
          </a:ln>
          <a:effectLst>
            <a:outerShdw sx="100000" sy="100000" kx="0" ky="0" algn="bl" rotWithShape="0" blurRad="101600" dist="25400" dir="16200000">
              <a:srgbClr val="000000">
                <a:alpha val="10000"/>
              </a:srgbClr>
            </a:outerShdw>
          </a:effectLst>
        </p:spPr>
        <p:txBody>
          <a:bodyPr/>
          <a:p/>
        </p:txBody>
      </p:sp>
      <p:sp>
        <p:nvSpPr>
          <p:cNvPr id="8" name="Text 6"/>
          <p:cNvSpPr/>
          <p:nvPr/>
        </p:nvSpPr>
        <p:spPr>
          <a:xfrm>
            <a:off x="3322320" y="1828800"/>
            <a:ext cx="249936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3600" b="1" dirty="0">
                <a:solidFill>
                  <a:srgbClr val="C9A227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1M</a:t>
            </a:r>
            <a:endParaRPr lang="en-US" sz="3600" dirty="0"/>
          </a:p>
        </p:txBody>
      </p:sp>
      <p:sp>
        <p:nvSpPr>
          <p:cNvPr id="9" name="Text 7"/>
          <p:cNvSpPr/>
          <p:nvPr/>
        </p:nvSpPr>
        <p:spPr>
          <a:xfrm>
            <a:off x="3505200" y="2423160"/>
            <a:ext cx="2133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Movement Scale</a:t>
            </a:r>
            <a:endParaRPr lang="en-US" sz="1300" dirty="0"/>
          </a:p>
        </p:txBody>
      </p:sp>
      <p:sp>
        <p:nvSpPr>
          <p:cNvPr id="10" name="Text 8"/>
          <p:cNvSpPr/>
          <p:nvPr/>
        </p:nvSpPr>
        <p:spPr>
          <a:xfrm>
            <a:off x="3505200" y="2697480"/>
            <a:ext cx="2133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Demonstrates the platform deserves serious political action</a:t>
            </a:r>
            <a:endParaRPr lang="en-US" sz="1000" dirty="0"/>
          </a:p>
        </p:txBody>
      </p:sp>
      <p:sp>
        <p:nvSpPr>
          <p:cNvPr id="11" name="Shape 9"/>
          <p:cNvSpPr/>
          <p:nvPr/>
        </p:nvSpPr>
        <p:spPr>
          <a:xfrm>
            <a:off x="6096000" y="1645920"/>
            <a:ext cx="2499360" cy="1371600"/>
          </a:xfrm>
          <a:prstGeom prst="rect">
            <a:avLst/>
          </a:prstGeom>
          <a:solidFill>
            <a:srgbClr val="1E2761"/>
          </a:solidFill>
          <a:ln w="12700">
            <a:solidFill>
              <a:srgbClr val="333333"/>
            </a:solidFill>
            <a:prstDash val="solid"/>
          </a:ln>
          <a:effectLst>
            <a:outerShdw sx="100000" sy="100000" kx="0" ky="0" algn="bl" rotWithShape="0" blurRad="101600" dist="25400" dir="16200000">
              <a:srgbClr val="000000">
                <a:alpha val="10000"/>
              </a:srgbClr>
            </a:outerShdw>
          </a:effectLst>
        </p:spPr>
        <p:txBody>
          <a:bodyPr/>
          <a:p/>
        </p:txBody>
      </p:sp>
      <p:sp>
        <p:nvSpPr>
          <p:cNvPr id="12" name="Text 10"/>
          <p:cNvSpPr/>
          <p:nvPr/>
        </p:nvSpPr>
        <p:spPr>
          <a:xfrm>
            <a:off x="6096000" y="1828800"/>
            <a:ext cx="249936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3600" b="1" dirty="0">
                <a:solidFill>
                  <a:srgbClr val="C9A227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$50M</a:t>
            </a:r>
            <a:endParaRPr lang="en-US" sz="3600" dirty="0"/>
          </a:p>
        </p:txBody>
      </p:sp>
      <p:sp>
        <p:nvSpPr>
          <p:cNvPr id="13" name="Text 11"/>
          <p:cNvSpPr/>
          <p:nvPr/>
        </p:nvSpPr>
        <p:spPr>
          <a:xfrm>
            <a:off x="6278880" y="2423160"/>
            <a:ext cx="2133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Proof-of-Concept Fund</a:t>
            </a:r>
            <a:endParaRPr lang="en-US" sz="1300" dirty="0"/>
          </a:p>
        </p:txBody>
      </p:sp>
      <p:sp>
        <p:nvSpPr>
          <p:cNvPr id="14" name="Text 12"/>
          <p:cNvSpPr/>
          <p:nvPr/>
        </p:nvSpPr>
        <p:spPr>
          <a:xfrm>
            <a:off x="6278880" y="2697480"/>
            <a:ext cx="2133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Demonstrates the platform's principles work in real time</a:t>
            </a:r>
            <a:endParaRPr lang="en-US" sz="1000" dirty="0"/>
          </a:p>
        </p:txBody>
      </p:sp>
      <p:sp>
        <p:nvSpPr>
          <p:cNvPr id="15" name="Shape 13"/>
          <p:cNvSpPr/>
          <p:nvPr/>
        </p:nvSpPr>
        <p:spPr>
          <a:xfrm>
            <a:off x="457200" y="3383280"/>
            <a:ext cx="8229600" cy="1280160"/>
          </a:xfrm>
          <a:prstGeom prst="rect">
            <a:avLst/>
          </a:prstGeom>
          <a:solidFill>
            <a:srgbClr val="F8F9FB"/>
          </a:solidFill>
          <a:ln w="12700">
            <a:solidFill>
              <a:srgbClr val="CADCFC"/>
            </a:solidFill>
            <a:prstDash val="solid"/>
          </a:ln>
        </p:spPr>
        <p:txBody>
          <a:bodyPr/>
          <a:p/>
        </p:txBody>
      </p:sp>
      <p:sp>
        <p:nvSpPr>
          <p:cNvPr id="16" name="Text 14"/>
          <p:cNvSpPr/>
          <p:nvPr/>
        </p:nvSpPr>
        <p:spPr>
          <a:xfrm>
            <a:off x="640080" y="3520440"/>
            <a:ext cx="78638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300" kern="0" dirty="0">
                <a:solidFill>
                  <a:srgbClr val="C9A22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WORK FROM HERE IS HUMAN</a:t>
            </a:r>
            <a:endParaRPr lang="en-US" sz="1100" dirty="0"/>
          </a:p>
        </p:txBody>
      </p:sp>
      <p:sp>
        <p:nvSpPr>
          <p:cNvPr id="17" name="Text 15"/>
          <p:cNvSpPr/>
          <p:nvPr/>
        </p:nvSpPr>
        <p:spPr>
          <a:xfrm>
            <a:off x="640080" y="3822192"/>
            <a:ext cx="78638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technical foundation is built: 81 items, 19 mathematical models, ~12,000 formulas, complete analytical defense, plus 16 iterations of process hardening (item 80 documents the methodology).</a:t>
            </a:r>
            <a:endParaRPr lang="en-US" sz="1200" dirty="0"/>
          </a:p>
        </p:txBody>
      </p:sp>
      <p:sp>
        <p:nvSpPr>
          <p:cNvPr id="18" name="Text 16"/>
          <p:cNvSpPr/>
          <p:nvPr/>
        </p:nvSpPr>
        <p:spPr>
          <a:xfrm>
            <a:off x="640080" y="4160520"/>
            <a:ext cx="786384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What remains is the work of getting these documents in front of people who can move them — sustained over years, refined through engagement.</a:t>
            </a:r>
            <a:endParaRPr lang="en-US" sz="1200" dirty="0"/>
          </a:p>
        </p:txBody>
      </p:sp>
      <p:sp>
        <p:nvSpPr>
          <p:cNvPr id="19" name="Text 17"/>
          <p:cNvSpPr/>
          <p:nvPr/>
        </p:nvSpPr>
        <p:spPr>
          <a:xfrm>
            <a:off x="365760" y="4846320"/>
            <a:ext cx="457200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We The People — Platform Overview</a:t>
            </a:r>
            <a:endParaRPr lang="en-US" sz="900" dirty="0"/>
          </a:p>
        </p:txBody>
      </p:sp>
      <p:sp>
        <p:nvSpPr>
          <p:cNvPr id="20" name="Text 18"/>
          <p:cNvSpPr/>
          <p:nvPr/>
        </p:nvSpPr>
        <p:spPr>
          <a:xfrm>
            <a:off x="8229600" y="4846320"/>
            <a:ext cx="54864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18</a:t>
            </a:r>
            <a:endParaRPr lang="en-US" sz="900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">
    <p:bg>
      <p:bgPr>
        <a:solidFill>
          <a:srgbClr val="1E276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0080" y="822960"/>
            <a:ext cx="731520" cy="73152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457200" y="1737360"/>
            <a:ext cx="822960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4400" b="1" i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When I do well,</a:t>
            </a:r>
            <a:endParaRPr lang="en-US" sz="4400" dirty="0"/>
          </a:p>
        </p:txBody>
      </p:sp>
      <p:sp>
        <p:nvSpPr>
          <p:cNvPr id="4" name="Text 1"/>
          <p:cNvSpPr/>
          <p:nvPr/>
        </p:nvSpPr>
        <p:spPr>
          <a:xfrm>
            <a:off x="457200" y="2377440"/>
            <a:ext cx="822960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4400" b="1" i="1" dirty="0">
                <a:solidFill>
                  <a:srgbClr val="C9A227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we all do well.</a:t>
            </a:r>
            <a:endParaRPr lang="en-US" sz="4400" dirty="0"/>
          </a:p>
        </p:txBody>
      </p:sp>
      <p:sp>
        <p:nvSpPr>
          <p:cNvPr id="5" name="Text 2"/>
          <p:cNvSpPr/>
          <p:nvPr/>
        </p:nvSpPr>
        <p:spPr>
          <a:xfrm>
            <a:off x="457200" y="3383280"/>
            <a:ext cx="82296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600" i="1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principle is what makes a community a community.</a:t>
            </a:r>
            <a:endParaRPr lang="en-US" sz="1600" dirty="0"/>
          </a:p>
        </p:txBody>
      </p:sp>
      <p:sp>
        <p:nvSpPr>
          <p:cNvPr id="6" name="Text 3"/>
          <p:cNvSpPr/>
          <p:nvPr/>
        </p:nvSpPr>
        <p:spPr>
          <a:xfrm>
            <a:off x="457200" y="3749040"/>
            <a:ext cx="82296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600" i="1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architecture is what turns the principle into a system.</a:t>
            </a:r>
            <a:endParaRPr lang="en-US" sz="1600" dirty="0"/>
          </a:p>
        </p:txBody>
      </p:sp>
      <p:sp>
        <p:nvSpPr>
          <p:cNvPr id="7" name="Text 4"/>
          <p:cNvSpPr/>
          <p:nvPr/>
        </p:nvSpPr>
        <p:spPr>
          <a:xfrm>
            <a:off x="457200" y="4297680"/>
            <a:ext cx="82296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6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The country has not had that system. The country could.</a:t>
            </a:r>
            <a:endParaRPr lang="en-US" sz="16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548640"/>
            <a:ext cx="804672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600" b="1" dirty="0">
                <a:solidFill>
                  <a:srgbClr val="1E2761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The country is rich.</a:t>
            </a:r>
            <a:endParaRPr lang="en-US" sz="3600" dirty="0"/>
          </a:p>
        </p:txBody>
      </p:sp>
      <p:sp>
        <p:nvSpPr>
          <p:cNvPr id="3" name="Text 1"/>
          <p:cNvSpPr/>
          <p:nvPr/>
        </p:nvSpPr>
        <p:spPr>
          <a:xfrm>
            <a:off x="548640" y="1188720"/>
            <a:ext cx="804672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600" b="1" dirty="0">
                <a:solidFill>
                  <a:srgbClr val="1E2761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Most Americans don't feel it.</a:t>
            </a:r>
            <a:endParaRPr lang="en-US" sz="3600" dirty="0"/>
          </a:p>
        </p:txBody>
      </p:sp>
      <p:sp>
        <p:nvSpPr>
          <p:cNvPr id="4" name="Shape 2"/>
          <p:cNvSpPr/>
          <p:nvPr/>
        </p:nvSpPr>
        <p:spPr>
          <a:xfrm>
            <a:off x="502920" y="2377440"/>
            <a:ext cx="2651760" cy="1737360"/>
          </a:xfrm>
          <a:prstGeom prst="rect">
            <a:avLst/>
          </a:prstGeom>
          <a:solidFill>
            <a:srgbClr val="F8F9FB"/>
          </a:solidFill>
          <a:ln w="12700">
            <a:solidFill>
              <a:srgbClr val="CADCFC"/>
            </a:solidFill>
            <a:prstDash val="solid"/>
          </a:ln>
          <a:effectLst>
            <a:outerShdw sx="100000" sy="100000" kx="0" ky="0" algn="bl" rotWithShape="0" blurRad="101600" dist="25400" dir="16200000">
              <a:srgbClr val="000000">
                <a:alpha val="10000"/>
              </a:srgbClr>
            </a:outerShdw>
          </a:effectLst>
        </p:spPr>
        <p:txBody>
          <a:bodyPr/>
          <a:p/>
        </p:txBody>
      </p:sp>
      <p:sp>
        <p:nvSpPr>
          <p:cNvPr id="5" name="Shape 3"/>
          <p:cNvSpPr/>
          <p:nvPr/>
        </p:nvSpPr>
        <p:spPr>
          <a:xfrm>
            <a:off x="502920" y="2377440"/>
            <a:ext cx="2651760" cy="73152"/>
          </a:xfrm>
          <a:prstGeom prst="rect">
            <a:avLst/>
          </a:prstGeom>
          <a:solidFill>
            <a:srgbClr val="C9A227"/>
          </a:solidFill>
          <a:ln w="12700">
            <a:solidFill>
              <a:srgbClr val="333333"/>
            </a:solidFill>
            <a:prstDash val="solid"/>
          </a:ln>
        </p:spPr>
        <p:txBody>
          <a:bodyPr/>
          <a:p/>
        </p:txBody>
      </p:sp>
      <p:sp>
        <p:nvSpPr>
          <p:cNvPr id="6" name="Text 4"/>
          <p:cNvSpPr/>
          <p:nvPr/>
        </p:nvSpPr>
        <p:spPr>
          <a:xfrm>
            <a:off x="502920" y="2606040"/>
            <a:ext cx="265176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3600" b="1" dirty="0">
                <a:solidFill>
                  <a:srgbClr val="1E2761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#1</a:t>
            </a:r>
            <a:endParaRPr lang="en-US" sz="3600" dirty="0"/>
          </a:p>
        </p:txBody>
      </p:sp>
      <p:sp>
        <p:nvSpPr>
          <p:cNvPr id="7" name="Text 5"/>
          <p:cNvSpPr/>
          <p:nvPr/>
        </p:nvSpPr>
        <p:spPr>
          <a:xfrm>
            <a:off x="685800" y="3291840"/>
            <a:ext cx="2286000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2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GDP per capita</a:t>
            </a:r>
            <a:endParaRPr lang="en-US" sz="1200" dirty="0"/>
          </a:p>
          <a:p>
            <a:pPr algn="ctr" indent="0" marL="0">
              <a:buNone/>
            </a:pPr>
            <a:r>
              <a:rPr lang="en-US" sz="12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 the world</a:t>
            </a:r>
            <a:endParaRPr lang="en-US" sz="1200" dirty="0"/>
          </a:p>
        </p:txBody>
      </p:sp>
      <p:sp>
        <p:nvSpPr>
          <p:cNvPr id="8" name="Shape 6"/>
          <p:cNvSpPr/>
          <p:nvPr/>
        </p:nvSpPr>
        <p:spPr>
          <a:xfrm>
            <a:off x="3246120" y="2377440"/>
            <a:ext cx="2651760" cy="1737360"/>
          </a:xfrm>
          <a:prstGeom prst="rect">
            <a:avLst/>
          </a:prstGeom>
          <a:solidFill>
            <a:srgbClr val="F8F9FB"/>
          </a:solidFill>
          <a:ln w="12700">
            <a:solidFill>
              <a:srgbClr val="CADCFC"/>
            </a:solidFill>
            <a:prstDash val="solid"/>
          </a:ln>
          <a:effectLst>
            <a:outerShdw sx="100000" sy="100000" kx="0" ky="0" algn="bl" rotWithShape="0" blurRad="101600" dist="25400" dir="16200000">
              <a:srgbClr val="000000">
                <a:alpha val="10000"/>
              </a:srgbClr>
            </a:outerShdw>
          </a:effectLst>
        </p:spPr>
        <p:txBody>
          <a:bodyPr/>
          <a:p/>
        </p:txBody>
      </p:sp>
      <p:sp>
        <p:nvSpPr>
          <p:cNvPr id="9" name="Shape 7"/>
          <p:cNvSpPr/>
          <p:nvPr/>
        </p:nvSpPr>
        <p:spPr>
          <a:xfrm>
            <a:off x="3246120" y="2377440"/>
            <a:ext cx="2651760" cy="73152"/>
          </a:xfrm>
          <a:prstGeom prst="rect">
            <a:avLst/>
          </a:prstGeom>
          <a:solidFill>
            <a:srgbClr val="C9A227"/>
          </a:solidFill>
          <a:ln w="12700">
            <a:solidFill>
              <a:srgbClr val="333333"/>
            </a:solidFill>
            <a:prstDash val="solid"/>
          </a:ln>
        </p:spPr>
        <p:txBody>
          <a:bodyPr/>
          <a:p/>
        </p:txBody>
      </p:sp>
      <p:sp>
        <p:nvSpPr>
          <p:cNvPr id="10" name="Text 8"/>
          <p:cNvSpPr/>
          <p:nvPr/>
        </p:nvSpPr>
        <p:spPr>
          <a:xfrm>
            <a:off x="3246120" y="2606040"/>
            <a:ext cx="265176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3600" b="1" dirty="0">
                <a:solidFill>
                  <a:srgbClr val="1E2761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Bottom</a:t>
            </a:r>
            <a:endParaRPr lang="en-US" sz="3600" dirty="0"/>
          </a:p>
        </p:txBody>
      </p:sp>
      <p:sp>
        <p:nvSpPr>
          <p:cNvPr id="11" name="Text 9"/>
          <p:cNvSpPr/>
          <p:nvPr/>
        </p:nvSpPr>
        <p:spPr>
          <a:xfrm>
            <a:off x="3429000" y="3291840"/>
            <a:ext cx="2286000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2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median household wealth</a:t>
            </a:r>
            <a:endParaRPr lang="en-US" sz="1200" dirty="0"/>
          </a:p>
          <a:p>
            <a:pPr algn="ctr" indent="0" marL="0">
              <a:buNone/>
            </a:pPr>
            <a:r>
              <a:rPr lang="en-US" sz="12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among developed nations</a:t>
            </a:r>
            <a:endParaRPr lang="en-US" sz="1200" dirty="0"/>
          </a:p>
        </p:txBody>
      </p:sp>
      <p:sp>
        <p:nvSpPr>
          <p:cNvPr id="12" name="Shape 10"/>
          <p:cNvSpPr/>
          <p:nvPr/>
        </p:nvSpPr>
        <p:spPr>
          <a:xfrm>
            <a:off x="5989320" y="2377440"/>
            <a:ext cx="2651760" cy="1737360"/>
          </a:xfrm>
          <a:prstGeom prst="rect">
            <a:avLst/>
          </a:prstGeom>
          <a:solidFill>
            <a:srgbClr val="F8F9FB"/>
          </a:solidFill>
          <a:ln w="12700">
            <a:solidFill>
              <a:srgbClr val="CADCFC"/>
            </a:solidFill>
            <a:prstDash val="solid"/>
          </a:ln>
          <a:effectLst>
            <a:outerShdw sx="100000" sy="100000" kx="0" ky="0" algn="bl" rotWithShape="0" blurRad="101600" dist="25400" dir="16200000">
              <a:srgbClr val="000000">
                <a:alpha val="10000"/>
              </a:srgbClr>
            </a:outerShdw>
          </a:effectLst>
        </p:spPr>
        <p:txBody>
          <a:bodyPr/>
          <a:p/>
        </p:txBody>
      </p:sp>
      <p:sp>
        <p:nvSpPr>
          <p:cNvPr id="13" name="Shape 11"/>
          <p:cNvSpPr/>
          <p:nvPr/>
        </p:nvSpPr>
        <p:spPr>
          <a:xfrm>
            <a:off x="5989320" y="2377440"/>
            <a:ext cx="2651760" cy="73152"/>
          </a:xfrm>
          <a:prstGeom prst="rect">
            <a:avLst/>
          </a:prstGeom>
          <a:solidFill>
            <a:srgbClr val="C9A227"/>
          </a:solidFill>
          <a:ln w="12700">
            <a:solidFill>
              <a:srgbClr val="333333"/>
            </a:solidFill>
            <a:prstDash val="solid"/>
          </a:ln>
        </p:spPr>
        <p:txBody>
          <a:bodyPr/>
          <a:p/>
        </p:txBody>
      </p:sp>
      <p:sp>
        <p:nvSpPr>
          <p:cNvPr id="14" name="Text 12"/>
          <p:cNvSpPr/>
          <p:nvPr/>
        </p:nvSpPr>
        <p:spPr>
          <a:xfrm>
            <a:off x="5989320" y="2606040"/>
            <a:ext cx="265176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3600" b="1" dirty="0">
                <a:solidFill>
                  <a:srgbClr val="1E2761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20+ yrs</a:t>
            </a:r>
            <a:endParaRPr lang="en-US" sz="3600" dirty="0"/>
          </a:p>
        </p:txBody>
      </p:sp>
      <p:sp>
        <p:nvSpPr>
          <p:cNvPr id="15" name="Text 13"/>
          <p:cNvSpPr/>
          <p:nvPr/>
        </p:nvSpPr>
        <p:spPr>
          <a:xfrm>
            <a:off x="6172200" y="3291840"/>
            <a:ext cx="2286000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2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since real wages tracked</a:t>
            </a:r>
            <a:endParaRPr lang="en-US" sz="1200" dirty="0"/>
          </a:p>
          <a:p>
            <a:pPr algn="ctr" indent="0" marL="0">
              <a:buNone/>
            </a:pPr>
            <a:r>
              <a:rPr lang="en-US" sz="12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worker productivity</a:t>
            </a:r>
            <a:endParaRPr lang="en-US" sz="1200" dirty="0"/>
          </a:p>
        </p:txBody>
      </p:sp>
      <p:sp>
        <p:nvSpPr>
          <p:cNvPr id="16" name="Text 14"/>
          <p:cNvSpPr/>
          <p:nvPr/>
        </p:nvSpPr>
        <p:spPr>
          <a:xfrm>
            <a:off x="548640" y="4389120"/>
            <a:ext cx="804672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600" i="1" dirty="0">
                <a:solidFill>
                  <a:srgbClr val="1E2761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This is a structural problem. Structures can be redesigned.</a:t>
            </a:r>
            <a:endParaRPr lang="en-US" sz="1600" dirty="0"/>
          </a:p>
        </p:txBody>
      </p:sp>
      <p:sp>
        <p:nvSpPr>
          <p:cNvPr id="17" name="Text 15"/>
          <p:cNvSpPr/>
          <p:nvPr/>
        </p:nvSpPr>
        <p:spPr>
          <a:xfrm>
            <a:off x="365760" y="4846320"/>
            <a:ext cx="457200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We The People — Platform Overview</a:t>
            </a:r>
            <a:endParaRPr lang="en-US" sz="900" dirty="0"/>
          </a:p>
        </p:txBody>
      </p:sp>
      <p:sp>
        <p:nvSpPr>
          <p:cNvPr id="18" name="Text 16"/>
          <p:cNvSpPr/>
          <p:nvPr/>
        </p:nvSpPr>
        <p:spPr>
          <a:xfrm>
            <a:off x="8229600" y="4846320"/>
            <a:ext cx="54864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</a:t>
            </a:r>
            <a:endParaRPr lang="en-US" sz="900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457200"/>
            <a:ext cx="822960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3200" b="1" dirty="0">
                <a:solidFill>
                  <a:srgbClr val="1E2761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Going deeper</a:t>
            </a:r>
            <a:endParaRPr lang="en-US" sz="3200" dirty="0"/>
          </a:p>
        </p:txBody>
      </p:sp>
      <p:sp>
        <p:nvSpPr>
          <p:cNvPr id="3" name="Text 1"/>
          <p:cNvSpPr/>
          <p:nvPr/>
        </p:nvSpPr>
        <p:spPr>
          <a:xfrm>
            <a:off x="457200" y="1051560"/>
            <a:ext cx="82296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i="1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This deck is the high-level view. The full platform package contains the detailed analysis.</a:t>
            </a:r>
            <a:endParaRPr lang="en-US" sz="1300" dirty="0"/>
          </a:p>
        </p:txBody>
      </p:sp>
      <p:sp>
        <p:nvSpPr>
          <p:cNvPr id="4" name="Shape 2"/>
          <p:cNvSpPr/>
          <p:nvPr/>
        </p:nvSpPr>
        <p:spPr>
          <a:xfrm>
            <a:off x="292608" y="1508760"/>
            <a:ext cx="2057400" cy="2743200"/>
          </a:xfrm>
          <a:prstGeom prst="rect">
            <a:avLst/>
          </a:prstGeom>
          <a:solidFill>
            <a:srgbClr val="F8F9FB"/>
          </a:solidFill>
          <a:ln w="12700">
            <a:solidFill>
              <a:srgbClr val="CADCFC"/>
            </a:solidFill>
            <a:prstDash val="solid"/>
          </a:ln>
        </p:spPr>
        <p:txBody>
          <a:bodyPr/>
          <a:p/>
        </p:txBody>
      </p:sp>
      <p:sp>
        <p:nvSpPr>
          <p:cNvPr id="5" name="Shape 3"/>
          <p:cNvSpPr/>
          <p:nvPr/>
        </p:nvSpPr>
        <p:spPr>
          <a:xfrm>
            <a:off x="292608" y="1508760"/>
            <a:ext cx="2057400" cy="457200"/>
          </a:xfrm>
          <a:prstGeom prst="rect">
            <a:avLst/>
          </a:prstGeom>
          <a:solidFill>
            <a:srgbClr val="1E2761"/>
          </a:solidFill>
          <a:ln w="12700">
            <a:solidFill>
              <a:srgbClr val="333333"/>
            </a:solidFill>
            <a:prstDash val="solid"/>
          </a:ln>
        </p:spPr>
        <p:txBody>
          <a:bodyPr/>
          <a:p/>
        </p:txBody>
      </p:sp>
      <p:sp>
        <p:nvSpPr>
          <p:cNvPr id="6" name="Text 4"/>
          <p:cNvSpPr/>
          <p:nvPr/>
        </p:nvSpPr>
        <p:spPr>
          <a:xfrm>
            <a:off x="292608" y="1508760"/>
            <a:ext cx="20574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Vision</a:t>
            </a:r>
            <a:endParaRPr lang="en-US" sz="1300" dirty="0"/>
          </a:p>
        </p:txBody>
      </p:sp>
      <p:sp>
        <p:nvSpPr>
          <p:cNvPr id="7" name="Text 5"/>
          <p:cNvSpPr/>
          <p:nvPr/>
        </p:nvSpPr>
        <p:spPr>
          <a:xfrm>
            <a:off x="429768" y="2057400"/>
            <a:ext cx="1783080" cy="21031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spcAft>
                <a:spcPts val="600"/>
              </a:spcAft>
              <a:buNone/>
            </a:pPr>
            <a:r>
              <a:rPr lang="en-US" sz="10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Platform Manifesto</a:t>
            </a:r>
            <a:endParaRPr lang="en-US" sz="1000" dirty="0"/>
          </a:p>
          <a:p>
            <a:pPr indent="0" marL="0">
              <a:spcAft>
                <a:spcPts val="600"/>
              </a:spcAft>
              <a:buNone/>
            </a:pPr>
            <a:r>
              <a:rPr lang="en-US" sz="10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Built For What's Coming</a:t>
            </a:r>
            <a:endParaRPr lang="en-US" sz="1000" dirty="0"/>
          </a:p>
          <a:p>
            <a:pPr indent="0" marL="0">
              <a:spcAft>
                <a:spcPts val="600"/>
              </a:spcAft>
              <a:buNone/>
            </a:pPr>
            <a:r>
              <a:rPr lang="en-US" sz="10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Founding Stake</a:t>
            </a:r>
            <a:endParaRPr lang="en-US" sz="1000" dirty="0"/>
          </a:p>
          <a:p>
            <a:pPr indent="0" marL="0">
              <a:spcAft>
                <a:spcPts val="600"/>
              </a:spcAft>
              <a:buNone/>
            </a:pPr>
            <a:r>
              <a:rPr lang="en-US" sz="10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Civic Infrastructure (broadband + cellular + 911)</a:t>
            </a:r>
            <a:endParaRPr lang="en-US" sz="1000" dirty="0"/>
          </a:p>
          <a:p>
            <a:pPr indent="0" marL="0">
              <a:spcAft>
                <a:spcPts val="600"/>
              </a:spcAft>
              <a:buNone/>
            </a:pPr>
            <a:r>
              <a:rPr lang="en-US" sz="10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Future Capacity Fund</a:t>
            </a:r>
            <a:endParaRPr lang="en-US" sz="1000" dirty="0"/>
          </a:p>
          <a:p>
            <a:pPr indent="0" marL="0">
              <a:spcAft>
                <a:spcPts val="600"/>
              </a:spcAft>
              <a:buNone/>
            </a:pPr>
            <a:r>
              <a:rPr lang="en-US" sz="10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Twelve Pillars (P1 through P12)</a:t>
            </a:r>
            <a:endParaRPr lang="en-US" sz="1000" dirty="0"/>
          </a:p>
        </p:txBody>
      </p:sp>
      <p:sp>
        <p:nvSpPr>
          <p:cNvPr id="8" name="Shape 6"/>
          <p:cNvSpPr/>
          <p:nvPr/>
        </p:nvSpPr>
        <p:spPr>
          <a:xfrm>
            <a:off x="2459736" y="1508760"/>
            <a:ext cx="2057400" cy="2743200"/>
          </a:xfrm>
          <a:prstGeom prst="rect">
            <a:avLst/>
          </a:prstGeom>
          <a:solidFill>
            <a:srgbClr val="F8F9FB"/>
          </a:solidFill>
          <a:ln w="12700">
            <a:solidFill>
              <a:srgbClr val="CADCFC"/>
            </a:solidFill>
            <a:prstDash val="solid"/>
          </a:ln>
        </p:spPr>
        <p:txBody>
          <a:bodyPr/>
          <a:p/>
        </p:txBody>
      </p:sp>
      <p:sp>
        <p:nvSpPr>
          <p:cNvPr id="9" name="Shape 7"/>
          <p:cNvSpPr/>
          <p:nvPr/>
        </p:nvSpPr>
        <p:spPr>
          <a:xfrm>
            <a:off x="2459736" y="1508760"/>
            <a:ext cx="2057400" cy="457200"/>
          </a:xfrm>
          <a:prstGeom prst="rect">
            <a:avLst/>
          </a:prstGeom>
          <a:solidFill>
            <a:srgbClr val="1E2761"/>
          </a:solidFill>
          <a:ln w="12700">
            <a:solidFill>
              <a:srgbClr val="333333"/>
            </a:solidFill>
            <a:prstDash val="solid"/>
          </a:ln>
        </p:spPr>
        <p:txBody>
          <a:bodyPr/>
          <a:p/>
        </p:txBody>
      </p:sp>
      <p:sp>
        <p:nvSpPr>
          <p:cNvPr id="10" name="Text 8"/>
          <p:cNvSpPr/>
          <p:nvPr/>
        </p:nvSpPr>
        <p:spPr>
          <a:xfrm>
            <a:off x="2459736" y="1508760"/>
            <a:ext cx="20574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Analytical Framing</a:t>
            </a:r>
            <a:endParaRPr lang="en-US" sz="1300" dirty="0"/>
          </a:p>
        </p:txBody>
      </p:sp>
      <p:sp>
        <p:nvSpPr>
          <p:cNvPr id="11" name="Text 9"/>
          <p:cNvSpPr/>
          <p:nvPr/>
        </p:nvSpPr>
        <p:spPr>
          <a:xfrm>
            <a:off x="2596896" y="2057400"/>
            <a:ext cx="1783080" cy="21031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spcAft>
                <a:spcPts val="600"/>
              </a:spcAft>
              <a:buNone/>
            </a:pPr>
            <a:r>
              <a:rPr lang="en-US" sz="10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Does This Raise Taxes?</a:t>
            </a:r>
            <a:endParaRPr lang="en-US" sz="1000" dirty="0"/>
          </a:p>
          <a:p>
            <a:pPr indent="0" marL="0">
              <a:spcAft>
                <a:spcPts val="600"/>
              </a:spcAft>
              <a:buNone/>
            </a:pPr>
            <a:r>
              <a:rPr lang="en-US" sz="10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What Changes — Milestones</a:t>
            </a:r>
            <a:endParaRPr lang="en-US" sz="1000" dirty="0"/>
          </a:p>
          <a:p>
            <a:pPr indent="0" marL="0">
              <a:spcAft>
                <a:spcPts val="600"/>
              </a:spcAft>
              <a:buNone/>
            </a:pPr>
            <a:r>
              <a:rPr lang="en-US" sz="10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Identity Theft Reduction</a:t>
            </a:r>
            <a:endParaRPr lang="en-US" sz="1000" dirty="0"/>
          </a:p>
          <a:p>
            <a:pPr indent="0" marL="0">
              <a:spcAft>
                <a:spcPts val="600"/>
              </a:spcAft>
              <a:buNone/>
            </a:pPr>
            <a:r>
              <a:rPr lang="en-US" sz="10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Repairing the Past + Emergency Services + Infrastructure Fee (incl. Transition Mechanics) + Open Issues Registry</a:t>
            </a:r>
            <a:endParaRPr lang="en-US" sz="1000" dirty="0"/>
          </a:p>
          <a:p>
            <a:pPr indent="0" marL="0">
              <a:spcAft>
                <a:spcPts val="600"/>
              </a:spcAft>
              <a:buNone/>
            </a:pPr>
            <a:r>
              <a:rPr lang="en-US" sz="10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How This Was Built + Hardening Process + Income Tax Architecture (OPEN-3)</a:t>
            </a:r>
            <a:endParaRPr lang="en-US" sz="1000" dirty="0"/>
          </a:p>
        </p:txBody>
      </p:sp>
      <p:sp>
        <p:nvSpPr>
          <p:cNvPr id="12" name="Shape 10"/>
          <p:cNvSpPr/>
          <p:nvPr/>
        </p:nvSpPr>
        <p:spPr>
          <a:xfrm>
            <a:off x="4626864" y="1508760"/>
            <a:ext cx="2057400" cy="2743200"/>
          </a:xfrm>
          <a:prstGeom prst="rect">
            <a:avLst/>
          </a:prstGeom>
          <a:solidFill>
            <a:srgbClr val="F8F9FB"/>
          </a:solidFill>
          <a:ln w="12700">
            <a:solidFill>
              <a:srgbClr val="CADCFC"/>
            </a:solidFill>
            <a:prstDash val="solid"/>
          </a:ln>
        </p:spPr>
        <p:txBody>
          <a:bodyPr/>
          <a:p/>
        </p:txBody>
      </p:sp>
      <p:sp>
        <p:nvSpPr>
          <p:cNvPr id="13" name="Shape 11"/>
          <p:cNvSpPr/>
          <p:nvPr/>
        </p:nvSpPr>
        <p:spPr>
          <a:xfrm>
            <a:off x="4626864" y="1508760"/>
            <a:ext cx="2057400" cy="457200"/>
          </a:xfrm>
          <a:prstGeom prst="rect">
            <a:avLst/>
          </a:prstGeom>
          <a:solidFill>
            <a:srgbClr val="1E2761"/>
          </a:solidFill>
          <a:ln w="12700">
            <a:solidFill>
              <a:srgbClr val="333333"/>
            </a:solidFill>
            <a:prstDash val="solid"/>
          </a:ln>
        </p:spPr>
        <p:txBody>
          <a:bodyPr/>
          <a:p/>
        </p:txBody>
      </p:sp>
      <p:sp>
        <p:nvSpPr>
          <p:cNvPr id="14" name="Text 12"/>
          <p:cNvSpPr/>
          <p:nvPr/>
        </p:nvSpPr>
        <p:spPr>
          <a:xfrm>
            <a:off x="4626864" y="1508760"/>
            <a:ext cx="20574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Technical / Models</a:t>
            </a:r>
            <a:endParaRPr lang="en-US" sz="1300" dirty="0"/>
          </a:p>
        </p:txBody>
      </p:sp>
      <p:sp>
        <p:nvSpPr>
          <p:cNvPr id="15" name="Text 13"/>
          <p:cNvSpPr/>
          <p:nvPr/>
        </p:nvSpPr>
        <p:spPr>
          <a:xfrm>
            <a:off x="4764024" y="2057400"/>
            <a:ext cx="1783080" cy="21031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spcAft>
                <a:spcPts val="600"/>
              </a:spcAft>
              <a:buNone/>
            </a:pPr>
            <a:r>
              <a:rPr lang="en-US" sz="10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Community Contribution Plan</a:t>
            </a:r>
            <a:endParaRPr lang="en-US" sz="1000" dirty="0"/>
          </a:p>
          <a:p>
            <a:pPr indent="0" marL="0">
              <a:spcAft>
                <a:spcPts val="600"/>
              </a:spcAft>
              <a:buNone/>
            </a:pPr>
            <a:r>
              <a:rPr lang="en-US" sz="10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Wage Floor Analysis v0.2</a:t>
            </a:r>
            <a:endParaRPr lang="en-US" sz="1000" dirty="0"/>
          </a:p>
          <a:p>
            <a:pPr indent="0" marL="0">
              <a:spcAft>
                <a:spcPts val="600"/>
              </a:spcAft>
              <a:buNone/>
            </a:pPr>
            <a:r>
              <a:rPr lang="en-US" sz="10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Sovereign Fund (3 models)</a:t>
            </a:r>
            <a:endParaRPr lang="en-US" sz="1000" dirty="0"/>
          </a:p>
          <a:p>
            <a:pPr indent="0" marL="0">
              <a:spcAft>
                <a:spcPts val="600"/>
              </a:spcAft>
              <a:buNone/>
            </a:pPr>
            <a:r>
              <a:rPr lang="en-US" sz="10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Wage Floor (BLS data)</a:t>
            </a:r>
            <a:endParaRPr lang="en-US" sz="1000" dirty="0"/>
          </a:p>
          <a:p>
            <a:pPr indent="0" marL="0">
              <a:spcAft>
                <a:spcPts val="600"/>
              </a:spcAft>
              <a:buNone/>
            </a:pPr>
            <a:r>
              <a:rPr lang="en-US" sz="10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Education Fund + Pricing</a:t>
            </a:r>
            <a:endParaRPr lang="en-US" sz="1000" dirty="0"/>
          </a:p>
          <a:p>
            <a:pPr indent="0" marL="0">
              <a:spcAft>
                <a:spcPts val="600"/>
              </a:spcAft>
              <a:buNone/>
            </a:pPr>
            <a:r>
              <a:rPr lang="en-US" sz="10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Healthcare, Childcare, MH, LTC, Housing, Climate, Immigration</a:t>
            </a:r>
            <a:endParaRPr lang="en-US" sz="1000" dirty="0"/>
          </a:p>
        </p:txBody>
      </p:sp>
      <p:sp>
        <p:nvSpPr>
          <p:cNvPr id="16" name="Shape 14"/>
          <p:cNvSpPr/>
          <p:nvPr/>
        </p:nvSpPr>
        <p:spPr>
          <a:xfrm>
            <a:off x="6793992" y="1508760"/>
            <a:ext cx="2057400" cy="2743200"/>
          </a:xfrm>
          <a:prstGeom prst="rect">
            <a:avLst/>
          </a:prstGeom>
          <a:solidFill>
            <a:srgbClr val="F8F9FB"/>
          </a:solidFill>
          <a:ln w="12700">
            <a:solidFill>
              <a:srgbClr val="CADCFC"/>
            </a:solidFill>
            <a:prstDash val="solid"/>
          </a:ln>
        </p:spPr>
        <p:txBody>
          <a:bodyPr/>
          <a:p/>
        </p:txBody>
      </p:sp>
      <p:sp>
        <p:nvSpPr>
          <p:cNvPr id="17" name="Shape 15"/>
          <p:cNvSpPr/>
          <p:nvPr/>
        </p:nvSpPr>
        <p:spPr>
          <a:xfrm>
            <a:off x="6793992" y="1508760"/>
            <a:ext cx="2057400" cy="457200"/>
          </a:xfrm>
          <a:prstGeom prst="rect">
            <a:avLst/>
          </a:prstGeom>
          <a:solidFill>
            <a:srgbClr val="1E2761"/>
          </a:solidFill>
          <a:ln w="12700">
            <a:solidFill>
              <a:srgbClr val="333333"/>
            </a:solidFill>
            <a:prstDash val="solid"/>
          </a:ln>
        </p:spPr>
        <p:txBody>
          <a:bodyPr/>
          <a:p/>
        </p:txBody>
      </p:sp>
      <p:sp>
        <p:nvSpPr>
          <p:cNvPr id="18" name="Text 16"/>
          <p:cNvSpPr/>
          <p:nvPr/>
        </p:nvSpPr>
        <p:spPr>
          <a:xfrm>
            <a:off x="6793992" y="1508760"/>
            <a:ext cx="20574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Navigation</a:t>
            </a:r>
            <a:endParaRPr lang="en-US" sz="1300" dirty="0"/>
          </a:p>
        </p:txBody>
      </p:sp>
      <p:sp>
        <p:nvSpPr>
          <p:cNvPr id="19" name="Text 17"/>
          <p:cNvSpPr/>
          <p:nvPr/>
        </p:nvSpPr>
        <p:spPr>
          <a:xfrm>
            <a:off x="6931152" y="2057400"/>
            <a:ext cx="1783080" cy="21031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spcAft>
                <a:spcPts val="600"/>
              </a:spcAft>
              <a:buNone/>
            </a:pPr>
            <a:r>
              <a:rPr lang="en-US" sz="10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Reader's Guide / TOC</a:t>
            </a:r>
            <a:endParaRPr lang="en-US" sz="1000" dirty="0"/>
          </a:p>
          <a:p>
            <a:pPr indent="0" marL="0">
              <a:spcAft>
                <a:spcPts val="600"/>
              </a:spcAft>
              <a:buNone/>
            </a:pPr>
            <a:r>
              <a:rPr lang="en-US" sz="10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Package Version Manifest</a:t>
            </a:r>
            <a:endParaRPr lang="en-US" sz="1000" dirty="0"/>
          </a:p>
          <a:p>
            <a:pPr indent="0" marL="0">
              <a:spcAft>
                <a:spcPts val="600"/>
              </a:spcAft>
              <a:buNone/>
            </a:pPr>
            <a:r>
              <a:rPr lang="en-US" sz="10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Slideshow (PDF / PPTX)</a:t>
            </a:r>
            <a:endParaRPr lang="en-US" sz="1000" dirty="0"/>
          </a:p>
          <a:p>
            <a:pPr indent="0" marL="0">
              <a:spcAft>
                <a:spcPts val="600"/>
              </a:spcAft>
              <a:buNone/>
            </a:pPr>
            <a:r>
              <a:rPr lang="en-US" sz="10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We The People Calculator</a:t>
            </a:r>
            <a:endParaRPr lang="en-US" sz="1000" dirty="0"/>
          </a:p>
        </p:txBody>
      </p:sp>
      <p:sp>
        <p:nvSpPr>
          <p:cNvPr id="20" name="Text 18"/>
          <p:cNvSpPr/>
          <p:nvPr/>
        </p:nvSpPr>
        <p:spPr>
          <a:xfrm>
            <a:off x="457200" y="4572000"/>
            <a:ext cx="8229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200" i="1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Jason Robertson  ·  Ohio  ·  2026</a:t>
            </a:r>
            <a:endParaRPr lang="en-US" sz="1200" dirty="0"/>
          </a:p>
        </p:txBody>
      </p:sp>
      <p:sp>
        <p:nvSpPr>
          <p:cNvPr id="21" name="Text 19"/>
          <p:cNvSpPr/>
          <p:nvPr/>
        </p:nvSpPr>
        <p:spPr>
          <a:xfrm>
            <a:off x="365760" y="4846320"/>
            <a:ext cx="457200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We The People — Platform Overview</a:t>
            </a:r>
            <a:endParaRPr lang="en-US" sz="900" dirty="0"/>
          </a:p>
        </p:txBody>
      </p:sp>
      <p:sp>
        <p:nvSpPr>
          <p:cNvPr id="22" name="Text 20"/>
          <p:cNvSpPr/>
          <p:nvPr/>
        </p:nvSpPr>
        <p:spPr>
          <a:xfrm>
            <a:off x="8229600" y="4846320"/>
            <a:ext cx="54864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20</a:t>
            </a:r>
            <a:endParaRPr lang="en-US" sz="9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822960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2800" b="1" dirty="0">
                <a:solidFill>
                  <a:srgbClr val="1E2761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Three problems share one underlying solution</a:t>
            </a:r>
            <a:endParaRPr lang="en-US" sz="2800" dirty="0"/>
          </a:p>
        </p:txBody>
      </p:sp>
      <p:sp>
        <p:nvSpPr>
          <p:cNvPr id="3" name="Text 1"/>
          <p:cNvSpPr/>
          <p:nvPr/>
        </p:nvSpPr>
        <p:spPr>
          <a:xfrm>
            <a:off x="457200" y="914400"/>
            <a:ext cx="82296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400" i="1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Retirement security · Wage stagnation · Educational debt</a:t>
            </a:r>
            <a:endParaRPr lang="en-US" sz="1400" dirty="0"/>
          </a:p>
        </p:txBody>
      </p:sp>
      <p:sp>
        <p:nvSpPr>
          <p:cNvPr id="4" name="Shape 2"/>
          <p:cNvSpPr/>
          <p:nvPr/>
        </p:nvSpPr>
        <p:spPr>
          <a:xfrm>
            <a:off x="1188720" y="2103120"/>
            <a:ext cx="2011680" cy="1645920"/>
          </a:xfrm>
          <a:prstGeom prst="rect">
            <a:avLst/>
          </a:prstGeom>
          <a:solidFill>
            <a:srgbClr val="1E2761"/>
          </a:solidFill>
          <a:ln w="12700">
            <a:solidFill>
              <a:srgbClr val="333333"/>
            </a:solidFill>
            <a:prstDash val="solid"/>
          </a:ln>
          <a:effectLst>
            <a:outerShdw sx="100000" sy="100000" kx="0" ky="0" algn="bl" rotWithShape="0" blurRad="101600" dist="25400" dir="16200000">
              <a:srgbClr val="000000">
                <a:alpha val="10000"/>
              </a:srgbClr>
            </a:outerShdw>
          </a:effectLst>
        </p:spPr>
        <p:txBody>
          <a:bodyPr/>
          <a:p/>
        </p:txBody>
      </p:sp>
      <p:pic>
        <p:nvPicPr>
          <p:cNvPr id="5" name="Image 0" descr="preencoded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20240" y="2331720"/>
            <a:ext cx="548640" cy="548640"/>
          </a:xfrm>
          <a:prstGeom prst="rect">
            <a:avLst/>
          </a:prstGeom>
        </p:spPr>
      </p:pic>
      <p:sp>
        <p:nvSpPr>
          <p:cNvPr id="6" name="Text 3"/>
          <p:cNvSpPr/>
          <p:nvPr/>
        </p:nvSpPr>
        <p:spPr>
          <a:xfrm>
            <a:off x="1188720" y="3017520"/>
            <a:ext cx="201168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6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Retirement</a:t>
            </a:r>
            <a:endParaRPr lang="en-US" sz="1600" dirty="0"/>
          </a:p>
          <a:p>
            <a:pPr algn="ctr" indent="0" marL="0">
              <a:buNone/>
            </a:pPr>
            <a:r>
              <a:rPr lang="en-US" sz="16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Reform</a:t>
            </a:r>
            <a:endParaRPr lang="en-US" sz="1600" dirty="0"/>
          </a:p>
        </p:txBody>
      </p:sp>
      <p:sp>
        <p:nvSpPr>
          <p:cNvPr id="7" name="Shape 4"/>
          <p:cNvSpPr/>
          <p:nvPr/>
        </p:nvSpPr>
        <p:spPr>
          <a:xfrm>
            <a:off x="3566160" y="2103120"/>
            <a:ext cx="2011680" cy="1645920"/>
          </a:xfrm>
          <a:prstGeom prst="rect">
            <a:avLst/>
          </a:prstGeom>
          <a:solidFill>
            <a:srgbClr val="1E2761"/>
          </a:solidFill>
          <a:ln w="12700">
            <a:solidFill>
              <a:srgbClr val="333333"/>
            </a:solidFill>
            <a:prstDash val="solid"/>
          </a:ln>
          <a:effectLst>
            <a:outerShdw sx="100000" sy="100000" kx="0" ky="0" algn="bl" rotWithShape="0" blurRad="101600" dist="25400" dir="16200000">
              <a:srgbClr val="000000">
                <a:alpha val="10000"/>
              </a:srgbClr>
            </a:outerShdw>
          </a:effectLst>
        </p:spPr>
        <p:txBody>
          <a:bodyPr/>
          <a:p/>
        </p:txBody>
      </p:sp>
      <p:pic>
        <p:nvPicPr>
          <p:cNvPr id="8" name="Image 1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7680" y="2331720"/>
            <a:ext cx="548640" cy="548640"/>
          </a:xfrm>
          <a:prstGeom prst="rect">
            <a:avLst/>
          </a:prstGeom>
        </p:spPr>
      </p:pic>
      <p:sp>
        <p:nvSpPr>
          <p:cNvPr id="9" name="Text 5"/>
          <p:cNvSpPr/>
          <p:nvPr/>
        </p:nvSpPr>
        <p:spPr>
          <a:xfrm>
            <a:off x="3566160" y="3017520"/>
            <a:ext cx="201168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6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Wage</a:t>
            </a:r>
            <a:endParaRPr lang="en-US" sz="1600" dirty="0"/>
          </a:p>
          <a:p>
            <a:pPr algn="ctr" indent="0" marL="0">
              <a:buNone/>
            </a:pPr>
            <a:r>
              <a:rPr lang="en-US" sz="16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Floors</a:t>
            </a:r>
            <a:endParaRPr lang="en-US" sz="1600" dirty="0"/>
          </a:p>
        </p:txBody>
      </p:sp>
      <p:sp>
        <p:nvSpPr>
          <p:cNvPr id="10" name="Shape 6"/>
          <p:cNvSpPr/>
          <p:nvPr/>
        </p:nvSpPr>
        <p:spPr>
          <a:xfrm>
            <a:off x="5943600" y="2103120"/>
            <a:ext cx="2011680" cy="1645920"/>
          </a:xfrm>
          <a:prstGeom prst="rect">
            <a:avLst/>
          </a:prstGeom>
          <a:solidFill>
            <a:srgbClr val="1E2761"/>
          </a:solidFill>
          <a:ln w="12700">
            <a:solidFill>
              <a:srgbClr val="333333"/>
            </a:solidFill>
            <a:prstDash val="solid"/>
          </a:ln>
          <a:effectLst>
            <a:outerShdw sx="100000" sy="100000" kx="0" ky="0" algn="bl" rotWithShape="0" blurRad="101600" dist="25400" dir="16200000">
              <a:srgbClr val="000000">
                <a:alpha val="10000"/>
              </a:srgbClr>
            </a:outerShdw>
          </a:effectLst>
        </p:spPr>
        <p:txBody>
          <a:bodyPr/>
          <a:p/>
        </p:txBody>
      </p:sp>
      <p:pic>
        <p:nvPicPr>
          <p:cNvPr id="11" name="Image 2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5120" y="2331720"/>
            <a:ext cx="548640" cy="548640"/>
          </a:xfrm>
          <a:prstGeom prst="rect">
            <a:avLst/>
          </a:prstGeom>
        </p:spPr>
      </p:pic>
      <p:sp>
        <p:nvSpPr>
          <p:cNvPr id="12" name="Text 7"/>
          <p:cNvSpPr/>
          <p:nvPr/>
        </p:nvSpPr>
        <p:spPr>
          <a:xfrm>
            <a:off x="5943600" y="3017520"/>
            <a:ext cx="201168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6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Education</a:t>
            </a:r>
            <a:endParaRPr lang="en-US" sz="1600" dirty="0"/>
          </a:p>
          <a:p>
            <a:pPr algn="ctr" indent="0" marL="0">
              <a:buNone/>
            </a:pPr>
            <a:r>
              <a:rPr lang="en-US" sz="16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Fund</a:t>
            </a:r>
            <a:endParaRPr lang="en-US" sz="1600" dirty="0"/>
          </a:p>
        </p:txBody>
      </p:sp>
      <p:sp>
        <p:nvSpPr>
          <p:cNvPr id="13" name="Shape 8"/>
          <p:cNvSpPr/>
          <p:nvPr/>
        </p:nvSpPr>
        <p:spPr>
          <a:xfrm>
            <a:off x="914400" y="3749040"/>
            <a:ext cx="7315200" cy="457200"/>
          </a:xfrm>
          <a:prstGeom prst="rect">
            <a:avLst/>
          </a:prstGeom>
          <a:solidFill>
            <a:srgbClr val="C9A227"/>
          </a:solidFill>
          <a:ln w="12700">
            <a:solidFill>
              <a:srgbClr val="333333"/>
            </a:solidFill>
            <a:prstDash val="solid"/>
          </a:ln>
        </p:spPr>
        <p:txBody>
          <a:bodyPr/>
          <a:p/>
        </p:txBody>
      </p:sp>
      <p:sp>
        <p:nvSpPr>
          <p:cNvPr id="14" name="Text 9"/>
          <p:cNvSpPr/>
          <p:nvPr/>
        </p:nvSpPr>
        <p:spPr>
          <a:xfrm>
            <a:off x="914400" y="3749040"/>
            <a:ext cx="73152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1E27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Foundation: Pooled Contribution · Empirical Anchoring · Transparent Governance</a:t>
            </a:r>
            <a:endParaRPr lang="en-US" sz="1300" dirty="0"/>
          </a:p>
        </p:txBody>
      </p:sp>
      <p:sp>
        <p:nvSpPr>
          <p:cNvPr id="15" name="Text 10"/>
          <p:cNvSpPr/>
          <p:nvPr/>
        </p:nvSpPr>
        <p:spPr>
          <a:xfrm>
            <a:off x="457200" y="4434840"/>
            <a:ext cx="82296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400" i="1" dirty="0">
                <a:solidFill>
                  <a:srgbClr val="1E2761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Each pillar applies the same architecture to a different problem — see how this same approach maps across the life cycle and beyond.</a:t>
            </a:r>
            <a:endParaRPr lang="en-US" sz="1400" dirty="0"/>
          </a:p>
        </p:txBody>
      </p:sp>
      <p:sp>
        <p:nvSpPr>
          <p:cNvPr id="16" name="Text 11"/>
          <p:cNvSpPr/>
          <p:nvPr/>
        </p:nvSpPr>
        <p:spPr>
          <a:xfrm>
            <a:off x="365760" y="4846320"/>
            <a:ext cx="457200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We The People — Platform Overview</a:t>
            </a:r>
            <a:endParaRPr lang="en-US" sz="900" dirty="0"/>
          </a:p>
        </p:txBody>
      </p:sp>
      <p:sp>
        <p:nvSpPr>
          <p:cNvPr id="17" name="Text 12"/>
          <p:cNvSpPr/>
          <p:nvPr/>
        </p:nvSpPr>
        <p:spPr>
          <a:xfrm>
            <a:off x="8229600" y="4846320"/>
            <a:ext cx="54864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</a:t>
            </a:r>
            <a:endParaRPr lang="en-US" sz="9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457200" y="457200"/>
            <a:ext cx="548640" cy="548640"/>
          </a:xfrm>
          <a:prstGeom prst="ellipse">
            <a:avLst/>
          </a:prstGeom>
          <a:solidFill>
            <a:srgbClr val="1E2761"/>
          </a:solidFill>
          <a:ln w="12700">
            <a:solidFill>
              <a:srgbClr val="333333"/>
            </a:solidFill>
            <a:prstDash val="solid"/>
          </a:ln>
        </p:spPr>
        <p:txBody>
          <a:bodyPr/>
          <a:p/>
        </p:txBody>
      </p:sp>
      <p:sp>
        <p:nvSpPr>
          <p:cNvPr id="3" name="Text 1"/>
          <p:cNvSpPr/>
          <p:nvPr/>
        </p:nvSpPr>
        <p:spPr>
          <a:xfrm>
            <a:off x="457200" y="457200"/>
            <a:ext cx="54864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22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1</a:t>
            </a:r>
            <a:endParaRPr lang="en-US" sz="2200" dirty="0"/>
          </a:p>
        </p:txBody>
      </p:sp>
      <p:sp>
        <p:nvSpPr>
          <p:cNvPr id="4" name="Text 2"/>
          <p:cNvSpPr/>
          <p:nvPr/>
        </p:nvSpPr>
        <p:spPr>
          <a:xfrm>
            <a:off x="1097280" y="457200"/>
            <a:ext cx="3657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300" kern="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Pillar One</a:t>
            </a:r>
            <a:endParaRPr lang="en-US" sz="1100" dirty="0"/>
          </a:p>
        </p:txBody>
      </p:sp>
      <p:sp>
        <p:nvSpPr>
          <p:cNvPr id="5" name="Text 3"/>
          <p:cNvSpPr/>
          <p:nvPr/>
        </p:nvSpPr>
        <p:spPr>
          <a:xfrm>
            <a:off x="1097280" y="685800"/>
            <a:ext cx="73152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200" b="1" dirty="0">
                <a:solidFill>
                  <a:srgbClr val="1E2761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Community Contribution Plan</a:t>
            </a:r>
            <a:endParaRPr lang="en-US" sz="2200" dirty="0"/>
          </a:p>
        </p:txBody>
      </p:sp>
      <p:sp>
        <p:nvSpPr>
          <p:cNvPr id="6" name="Text 4"/>
          <p:cNvSpPr/>
          <p:nvPr/>
        </p:nvSpPr>
        <p:spPr>
          <a:xfrm>
            <a:off x="457200" y="1371600"/>
            <a:ext cx="41148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300" kern="0" dirty="0">
                <a:solidFill>
                  <a:srgbClr val="C9A22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PROBLEM</a:t>
            </a:r>
            <a:endParaRPr lang="en-US" sz="1100" dirty="0"/>
          </a:p>
        </p:txBody>
      </p:sp>
      <p:sp>
        <p:nvSpPr>
          <p:cNvPr id="7" name="Text 5"/>
          <p:cNvSpPr/>
          <p:nvPr/>
        </p:nvSpPr>
        <p:spPr>
          <a:xfrm>
            <a:off x="457200" y="1691640"/>
            <a:ext cx="402336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Social Security cannot pay full benefits past 2033. The median household approaches retirement with ~6 years of savings.</a:t>
            </a:r>
            <a:endParaRPr lang="en-US" sz="1300" dirty="0"/>
          </a:p>
        </p:txBody>
      </p:sp>
      <p:sp>
        <p:nvSpPr>
          <p:cNvPr id="8" name="Text 6"/>
          <p:cNvSpPr/>
          <p:nvPr/>
        </p:nvSpPr>
        <p:spPr>
          <a:xfrm>
            <a:off x="457200" y="2606040"/>
            <a:ext cx="41148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300" kern="0" dirty="0">
                <a:solidFill>
                  <a:srgbClr val="C9A22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SOLUTION</a:t>
            </a:r>
            <a:endParaRPr lang="en-US" sz="1100" dirty="0"/>
          </a:p>
        </p:txBody>
      </p:sp>
      <p:sp>
        <p:nvSpPr>
          <p:cNvPr id="9" name="Text 7"/>
          <p:cNvSpPr/>
          <p:nvPr/>
        </p:nvSpPr>
        <p:spPr>
          <a:xfrm>
            <a:off x="457200" y="2926080"/>
            <a:ext cx="4023360" cy="10972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Hybrid system: phase out current SS while building a Sovereign Investment Fund. Honors every existing commitment while constructing what comes next.</a:t>
            </a:r>
            <a:endParaRPr lang="en-US" sz="1300" dirty="0"/>
          </a:p>
        </p:txBody>
      </p:sp>
      <p:sp>
        <p:nvSpPr>
          <p:cNvPr id="10" name="Shape 8"/>
          <p:cNvSpPr/>
          <p:nvPr/>
        </p:nvSpPr>
        <p:spPr>
          <a:xfrm>
            <a:off x="4754880" y="1371600"/>
            <a:ext cx="3931920" cy="1005840"/>
          </a:xfrm>
          <a:prstGeom prst="rect">
            <a:avLst/>
          </a:prstGeom>
          <a:solidFill>
            <a:srgbClr val="F8F9FB"/>
          </a:solidFill>
          <a:ln w="12700">
            <a:solidFill>
              <a:srgbClr val="CADCFC"/>
            </a:solidFill>
            <a:prstDash val="solid"/>
          </a:ln>
        </p:spPr>
        <p:txBody>
          <a:bodyPr/>
          <a:p/>
        </p:txBody>
      </p:sp>
      <p:sp>
        <p:nvSpPr>
          <p:cNvPr id="11" name="Text 9"/>
          <p:cNvSpPr/>
          <p:nvPr/>
        </p:nvSpPr>
        <p:spPr>
          <a:xfrm>
            <a:off x="4937760" y="1417320"/>
            <a:ext cx="36576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1E2761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$63T → $82B</a:t>
            </a:r>
            <a:endParaRPr lang="en-US" sz="2800" dirty="0"/>
          </a:p>
        </p:txBody>
      </p:sp>
      <p:sp>
        <p:nvSpPr>
          <p:cNvPr id="12" name="Text 10"/>
          <p:cNvSpPr/>
          <p:nvPr/>
        </p:nvSpPr>
        <p:spPr>
          <a:xfrm>
            <a:off x="4937760" y="1920240"/>
            <a:ext cx="365760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peak transition borrowing reduced 99.9%</a:t>
            </a:r>
            <a:endParaRPr lang="en-US" sz="1100" dirty="0"/>
          </a:p>
        </p:txBody>
      </p:sp>
      <p:sp>
        <p:nvSpPr>
          <p:cNvPr id="13" name="Shape 11"/>
          <p:cNvSpPr/>
          <p:nvPr/>
        </p:nvSpPr>
        <p:spPr>
          <a:xfrm>
            <a:off x="4754880" y="2468880"/>
            <a:ext cx="3931920" cy="1005840"/>
          </a:xfrm>
          <a:prstGeom prst="rect">
            <a:avLst/>
          </a:prstGeom>
          <a:solidFill>
            <a:srgbClr val="F8F9FB"/>
          </a:solidFill>
          <a:ln w="12700">
            <a:solidFill>
              <a:srgbClr val="CADCFC"/>
            </a:solidFill>
            <a:prstDash val="solid"/>
          </a:ln>
        </p:spPr>
        <p:txBody>
          <a:bodyPr/>
          <a:p/>
        </p:txBody>
      </p:sp>
      <p:sp>
        <p:nvSpPr>
          <p:cNvPr id="14" name="Text 12"/>
          <p:cNvSpPr/>
          <p:nvPr/>
        </p:nvSpPr>
        <p:spPr>
          <a:xfrm>
            <a:off x="4937760" y="2514600"/>
            <a:ext cx="36576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1E2761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$1.23M</a:t>
            </a:r>
            <a:endParaRPr lang="en-US" sz="2800" dirty="0"/>
          </a:p>
        </p:txBody>
      </p:sp>
      <p:sp>
        <p:nvSpPr>
          <p:cNvPr id="15" name="Text 13"/>
          <p:cNvSpPr/>
          <p:nvPr/>
        </p:nvSpPr>
        <p:spPr>
          <a:xfrm>
            <a:off x="4937760" y="3017520"/>
            <a:ext cx="365760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personal account at retirement (age 25 entrant, $50K salary)</a:t>
            </a:r>
            <a:endParaRPr lang="en-US" sz="1100" dirty="0"/>
          </a:p>
        </p:txBody>
      </p:sp>
      <p:sp>
        <p:nvSpPr>
          <p:cNvPr id="16" name="Shape 14"/>
          <p:cNvSpPr/>
          <p:nvPr/>
        </p:nvSpPr>
        <p:spPr>
          <a:xfrm>
            <a:off x="4754880" y="3566160"/>
            <a:ext cx="3931920" cy="1005840"/>
          </a:xfrm>
          <a:prstGeom prst="rect">
            <a:avLst/>
          </a:prstGeom>
          <a:solidFill>
            <a:srgbClr val="F8F9FB"/>
          </a:solidFill>
          <a:ln w="12700">
            <a:solidFill>
              <a:srgbClr val="CADCFC"/>
            </a:solidFill>
            <a:prstDash val="solid"/>
          </a:ln>
        </p:spPr>
        <p:txBody>
          <a:bodyPr/>
          <a:p/>
        </p:txBody>
      </p:sp>
      <p:sp>
        <p:nvSpPr>
          <p:cNvPr id="17" name="Text 15"/>
          <p:cNvSpPr/>
          <p:nvPr/>
        </p:nvSpPr>
        <p:spPr>
          <a:xfrm>
            <a:off x="4937760" y="3611880"/>
            <a:ext cx="36576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1E2761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$122T</a:t>
            </a:r>
            <a:endParaRPr lang="en-US" sz="2800" dirty="0"/>
          </a:p>
        </p:txBody>
      </p:sp>
      <p:sp>
        <p:nvSpPr>
          <p:cNvPr id="18" name="Text 16"/>
          <p:cNvSpPr/>
          <p:nvPr/>
        </p:nvSpPr>
        <p:spPr>
          <a:xfrm>
            <a:off x="4937760" y="4114800"/>
            <a:ext cx="365760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Sovereign Fund balance, year 60</a:t>
            </a:r>
            <a:endParaRPr lang="en-US" sz="1100" dirty="0"/>
          </a:p>
        </p:txBody>
      </p:sp>
      <p:sp>
        <p:nvSpPr>
          <p:cNvPr id="19" name="Text 17"/>
          <p:cNvSpPr/>
          <p:nvPr/>
        </p:nvSpPr>
        <p:spPr>
          <a:xfrm>
            <a:off x="457200" y="4434840"/>
            <a:ext cx="82296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400" i="1" dirty="0">
                <a:solidFill>
                  <a:srgbClr val="1E2761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The retirement engine that funds the rest of the platform.</a:t>
            </a:r>
            <a:endParaRPr lang="en-US" sz="1400" dirty="0"/>
          </a:p>
        </p:txBody>
      </p:sp>
      <p:sp>
        <p:nvSpPr>
          <p:cNvPr id="20" name="Text 18"/>
          <p:cNvSpPr/>
          <p:nvPr/>
        </p:nvSpPr>
        <p:spPr>
          <a:xfrm>
            <a:off x="365760" y="4846320"/>
            <a:ext cx="457200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We The People — Platform Overview</a:t>
            </a:r>
            <a:endParaRPr lang="en-US" sz="900" dirty="0"/>
          </a:p>
        </p:txBody>
      </p:sp>
      <p:sp>
        <p:nvSpPr>
          <p:cNvPr id="21" name="Text 19"/>
          <p:cNvSpPr/>
          <p:nvPr/>
        </p:nvSpPr>
        <p:spPr>
          <a:xfrm>
            <a:off x="8229600" y="4846320"/>
            <a:ext cx="54864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4</a:t>
            </a:r>
            <a:endParaRPr lang="en-US" sz="9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457200" y="457200"/>
            <a:ext cx="548640" cy="548640"/>
          </a:xfrm>
          <a:prstGeom prst="ellipse">
            <a:avLst/>
          </a:prstGeom>
          <a:solidFill>
            <a:srgbClr val="1E2761"/>
          </a:solidFill>
          <a:ln w="12700">
            <a:solidFill>
              <a:srgbClr val="333333"/>
            </a:solidFill>
            <a:prstDash val="solid"/>
          </a:ln>
        </p:spPr>
        <p:txBody>
          <a:bodyPr/>
          <a:p/>
        </p:txBody>
      </p:sp>
      <p:sp>
        <p:nvSpPr>
          <p:cNvPr id="3" name="Text 1"/>
          <p:cNvSpPr/>
          <p:nvPr/>
        </p:nvSpPr>
        <p:spPr>
          <a:xfrm>
            <a:off x="457200" y="457200"/>
            <a:ext cx="54864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22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2</a:t>
            </a:r>
            <a:endParaRPr lang="en-US" sz="2200" dirty="0"/>
          </a:p>
        </p:txBody>
      </p:sp>
      <p:sp>
        <p:nvSpPr>
          <p:cNvPr id="4" name="Text 2"/>
          <p:cNvSpPr/>
          <p:nvPr/>
        </p:nvSpPr>
        <p:spPr>
          <a:xfrm>
            <a:off x="1097280" y="457200"/>
            <a:ext cx="3657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300" kern="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Pillar Two</a:t>
            </a:r>
            <a:endParaRPr lang="en-US" sz="1100" dirty="0"/>
          </a:p>
        </p:txBody>
      </p:sp>
      <p:sp>
        <p:nvSpPr>
          <p:cNvPr id="5" name="Text 3"/>
          <p:cNvSpPr/>
          <p:nvPr/>
        </p:nvSpPr>
        <p:spPr>
          <a:xfrm>
            <a:off x="1097280" y="685800"/>
            <a:ext cx="73152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200" b="1" dirty="0">
                <a:solidFill>
                  <a:srgbClr val="1E2761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Empirical Wage Floors</a:t>
            </a:r>
            <a:endParaRPr lang="en-US" sz="2200" dirty="0"/>
          </a:p>
        </p:txBody>
      </p:sp>
      <p:sp>
        <p:nvSpPr>
          <p:cNvPr id="6" name="Text 4"/>
          <p:cNvSpPr/>
          <p:nvPr/>
        </p:nvSpPr>
        <p:spPr>
          <a:xfrm>
            <a:off x="457200" y="1280160"/>
            <a:ext cx="82296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i="1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Different jobs deserve different floors. The data already exists.</a:t>
            </a:r>
            <a:endParaRPr lang="en-US" sz="1400" dirty="0"/>
          </a:p>
        </p:txBody>
      </p:sp>
      <p:graphicFrame>
        <p:nvGraphicFramePr>
          <p:cNvPr id="7" name="Chart 0" descr=""/>
          <p:cNvGraphicFramePr/>
          <p:nvPr/>
        </p:nvGraphicFramePr>
        <p:xfrm>
          <a:off x="457200" y="1783080"/>
          <a:ext cx="5120640" cy="2606040"/>
        </p:xfrm>
        <a:graphic xmlns:a="http://schemas.openxmlformats.org/drawingml/2006/main">
          <a:graphicData uri="http://schemas.openxmlformats.org/drawingml/2006/chart">
            <c:chart xmlns:c="http://schemas.openxmlformats.org/drawingml/2006/chart" r:id="rId1"/>
          </a:graphicData>
        </a:graphic>
      </p:graphicFrame>
      <p:sp>
        <p:nvSpPr>
          <p:cNvPr id="8" name="Text 5"/>
          <p:cNvSpPr/>
          <p:nvPr/>
        </p:nvSpPr>
        <p:spPr>
          <a:xfrm>
            <a:off x="5760720" y="1783080"/>
            <a:ext cx="30175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300" kern="0" dirty="0">
                <a:solidFill>
                  <a:srgbClr val="C9A22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HOW IT WORKS</a:t>
            </a:r>
            <a:endParaRPr lang="en-US" sz="1100" dirty="0"/>
          </a:p>
        </p:txBody>
      </p:sp>
      <p:sp>
        <p:nvSpPr>
          <p:cNvPr id="9" name="Text 6"/>
          <p:cNvSpPr/>
          <p:nvPr/>
        </p:nvSpPr>
        <p:spPr>
          <a:xfrm>
            <a:off x="5760720" y="2103120"/>
            <a:ext cx="3017520" cy="22860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 xml:space="preserve">Every occupation has BLS wage data. </a:t>
            </a:r>
            <a:endParaRPr lang="en-US" sz="1200" dirty="0"/>
          </a:p>
          <a:p>
            <a:pPr indent="0" marL="0">
              <a:buNone/>
            </a:pPr>
            <a:r>
              <a:rPr lang="en-US" sz="12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Set the floor at the 25th percentile of actual wages currently paid.</a:t>
            </a:r>
            <a:endParaRPr lang="en-US" sz="1200" dirty="0"/>
          </a:p>
          <a:p>
            <a:pPr indent="0" marL="0">
              <a:buNone/>
            </a:pPr>
            <a:endParaRPr lang="en-US" sz="1200" dirty="0"/>
          </a:p>
          <a:p>
            <a:pPr indent="0" marL="0">
              <a:buNone/>
            </a:pPr>
            <a:r>
              <a:rPr lang="en-US" sz="12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Floor adjusts with inflation. Recalibrates every 3 years.</a:t>
            </a:r>
            <a:endParaRPr lang="en-US" sz="1200" dirty="0"/>
          </a:p>
          <a:p>
            <a:pPr indent="0" marL="0">
              <a:buNone/>
            </a:pPr>
            <a:endParaRPr lang="en-US" sz="1200" dirty="0"/>
          </a:p>
          <a:p>
            <a:pPr indent="0" marL="0">
              <a:buNone/>
            </a:pPr>
            <a:r>
              <a:rPr lang="en-US" sz="1200" b="1" i="1" dirty="0">
                <a:solidFill>
                  <a:srgbClr val="1E27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market sets the floor — not politics.</a:t>
            </a:r>
            <a:endParaRPr lang="en-US" sz="1200" dirty="0"/>
          </a:p>
        </p:txBody>
      </p:sp>
      <p:sp>
        <p:nvSpPr>
          <p:cNvPr id="10" name="Text 7"/>
          <p:cNvSpPr/>
          <p:nvPr/>
        </p:nvSpPr>
        <p:spPr>
          <a:xfrm>
            <a:off x="457200" y="4434840"/>
            <a:ext cx="82296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400" i="1" dirty="0">
                <a:solidFill>
                  <a:srgbClr val="1E2761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81 occupations analyzed · 82M workers covered</a:t>
            </a:r>
            <a:endParaRPr lang="en-US" sz="1400" dirty="0"/>
          </a:p>
        </p:txBody>
      </p:sp>
      <p:sp>
        <p:nvSpPr>
          <p:cNvPr id="11" name="Text 8"/>
          <p:cNvSpPr/>
          <p:nvPr/>
        </p:nvSpPr>
        <p:spPr>
          <a:xfrm>
            <a:off x="365760" y="4846320"/>
            <a:ext cx="457200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We The People — Platform Overview</a:t>
            </a:r>
            <a:endParaRPr lang="en-US" sz="900" dirty="0"/>
          </a:p>
        </p:txBody>
      </p:sp>
      <p:sp>
        <p:nvSpPr>
          <p:cNvPr id="12" name="Text 9"/>
          <p:cNvSpPr/>
          <p:nvPr/>
        </p:nvSpPr>
        <p:spPr>
          <a:xfrm>
            <a:off x="8229600" y="4846320"/>
            <a:ext cx="54864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5</a:t>
            </a:r>
            <a:endParaRPr lang="en-US" sz="9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457200" y="457200"/>
            <a:ext cx="548640" cy="548640"/>
          </a:xfrm>
          <a:prstGeom prst="ellipse">
            <a:avLst/>
          </a:prstGeom>
          <a:solidFill>
            <a:srgbClr val="1E2761"/>
          </a:solidFill>
          <a:ln w="12700">
            <a:solidFill>
              <a:srgbClr val="333333"/>
            </a:solidFill>
            <a:prstDash val="solid"/>
          </a:ln>
        </p:spPr>
        <p:txBody>
          <a:bodyPr/>
          <a:p/>
        </p:txBody>
      </p:sp>
      <p:sp>
        <p:nvSpPr>
          <p:cNvPr id="3" name="Text 1"/>
          <p:cNvSpPr/>
          <p:nvPr/>
        </p:nvSpPr>
        <p:spPr>
          <a:xfrm>
            <a:off x="457200" y="457200"/>
            <a:ext cx="54864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22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3</a:t>
            </a:r>
            <a:endParaRPr lang="en-US" sz="2200" dirty="0"/>
          </a:p>
        </p:txBody>
      </p:sp>
      <p:sp>
        <p:nvSpPr>
          <p:cNvPr id="4" name="Text 2"/>
          <p:cNvSpPr/>
          <p:nvPr/>
        </p:nvSpPr>
        <p:spPr>
          <a:xfrm>
            <a:off x="1097280" y="457200"/>
            <a:ext cx="3657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300" kern="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Pillar Three</a:t>
            </a:r>
            <a:endParaRPr lang="en-US" sz="1100" dirty="0"/>
          </a:p>
        </p:txBody>
      </p:sp>
      <p:sp>
        <p:nvSpPr>
          <p:cNvPr id="5" name="Text 3"/>
          <p:cNvSpPr/>
          <p:nvPr/>
        </p:nvSpPr>
        <p:spPr>
          <a:xfrm>
            <a:off x="1097280" y="685800"/>
            <a:ext cx="73152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200" b="1" dirty="0">
                <a:solidFill>
                  <a:srgbClr val="1E2761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Sovereign Education Fund</a:t>
            </a:r>
            <a:endParaRPr lang="en-US" sz="2200" dirty="0"/>
          </a:p>
        </p:txBody>
      </p:sp>
      <p:sp>
        <p:nvSpPr>
          <p:cNvPr id="6" name="Shape 4"/>
          <p:cNvSpPr/>
          <p:nvPr/>
        </p:nvSpPr>
        <p:spPr>
          <a:xfrm>
            <a:off x="594360" y="1554480"/>
            <a:ext cx="2377440" cy="1737360"/>
          </a:xfrm>
          <a:prstGeom prst="rect">
            <a:avLst/>
          </a:prstGeom>
          <a:solidFill>
            <a:srgbClr val="F8F9FB"/>
          </a:solidFill>
          <a:ln w="12700">
            <a:solidFill>
              <a:srgbClr val="CADCFC"/>
            </a:solidFill>
            <a:prstDash val="solid"/>
          </a:ln>
          <a:effectLst>
            <a:outerShdw sx="100000" sy="100000" kx="0" ky="0" algn="bl" rotWithShape="0" blurRad="101600" dist="25400" dir="16200000">
              <a:srgbClr val="000000">
                <a:alpha val="10000"/>
              </a:srgbClr>
            </a:outerShdw>
          </a:effectLst>
        </p:spPr>
        <p:txBody>
          <a:bodyPr/>
          <a:p/>
        </p:txBody>
      </p:sp>
      <p:sp>
        <p:nvSpPr>
          <p:cNvPr id="7" name="Shape 5"/>
          <p:cNvSpPr/>
          <p:nvPr/>
        </p:nvSpPr>
        <p:spPr>
          <a:xfrm>
            <a:off x="594360" y="1554480"/>
            <a:ext cx="91440" cy="1737360"/>
          </a:xfrm>
          <a:prstGeom prst="rect">
            <a:avLst/>
          </a:prstGeom>
          <a:solidFill>
            <a:srgbClr val="C9A227"/>
          </a:solidFill>
          <a:ln w="12700">
            <a:solidFill>
              <a:srgbClr val="333333"/>
            </a:solidFill>
            <a:prstDash val="solid"/>
          </a:ln>
        </p:spPr>
        <p:txBody>
          <a:bodyPr/>
          <a:p/>
        </p:txBody>
      </p:sp>
      <p:sp>
        <p:nvSpPr>
          <p:cNvPr id="8" name="Text 6"/>
          <p:cNvSpPr/>
          <p:nvPr/>
        </p:nvSpPr>
        <p:spPr>
          <a:xfrm>
            <a:off x="822960" y="1737360"/>
            <a:ext cx="201168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1E2761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$5K</a:t>
            </a:r>
            <a:endParaRPr lang="en-US" sz="2800" dirty="0"/>
          </a:p>
        </p:txBody>
      </p:sp>
      <p:sp>
        <p:nvSpPr>
          <p:cNvPr id="9" name="Text 7"/>
          <p:cNvSpPr/>
          <p:nvPr/>
        </p:nvSpPr>
        <p:spPr>
          <a:xfrm>
            <a:off x="822960" y="2267712"/>
            <a:ext cx="20116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1E2761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Birth-Seed</a:t>
            </a:r>
            <a:endParaRPr lang="en-US" sz="1400" dirty="0"/>
          </a:p>
        </p:txBody>
      </p:sp>
      <p:sp>
        <p:nvSpPr>
          <p:cNvPr id="10" name="Text 8"/>
          <p:cNvSpPr/>
          <p:nvPr/>
        </p:nvSpPr>
        <p:spPr>
          <a:xfrm>
            <a:off x="822960" y="2606040"/>
            <a:ext cx="201168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Every newborn pooled into the Education Fund</a:t>
            </a:r>
            <a:endParaRPr lang="en-US" sz="1100" dirty="0"/>
          </a:p>
        </p:txBody>
      </p:sp>
      <p:pic>
        <p:nvPicPr>
          <p:cNvPr id="11" name="Image 0" descr="preencoded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17520" y="2258568"/>
            <a:ext cx="320040" cy="320040"/>
          </a:xfrm>
          <a:prstGeom prst="rect">
            <a:avLst/>
          </a:prstGeom>
        </p:spPr>
      </p:pic>
      <p:sp>
        <p:nvSpPr>
          <p:cNvPr id="12" name="Shape 9"/>
          <p:cNvSpPr/>
          <p:nvPr/>
        </p:nvSpPr>
        <p:spPr>
          <a:xfrm>
            <a:off x="3383280" y="1554480"/>
            <a:ext cx="2377440" cy="1737360"/>
          </a:xfrm>
          <a:prstGeom prst="rect">
            <a:avLst/>
          </a:prstGeom>
          <a:solidFill>
            <a:srgbClr val="F8F9FB"/>
          </a:solidFill>
          <a:ln w="12700">
            <a:solidFill>
              <a:srgbClr val="CADCFC"/>
            </a:solidFill>
            <a:prstDash val="solid"/>
          </a:ln>
          <a:effectLst>
            <a:outerShdw sx="100000" sy="100000" kx="0" ky="0" algn="bl" rotWithShape="0" blurRad="101600" dist="25400" dir="16200000">
              <a:srgbClr val="000000">
                <a:alpha val="10000"/>
              </a:srgbClr>
            </a:outerShdw>
          </a:effectLst>
        </p:spPr>
        <p:txBody>
          <a:bodyPr/>
          <a:p/>
        </p:txBody>
      </p:sp>
      <p:sp>
        <p:nvSpPr>
          <p:cNvPr id="13" name="Shape 10"/>
          <p:cNvSpPr/>
          <p:nvPr/>
        </p:nvSpPr>
        <p:spPr>
          <a:xfrm>
            <a:off x="3383280" y="1554480"/>
            <a:ext cx="91440" cy="1737360"/>
          </a:xfrm>
          <a:prstGeom prst="rect">
            <a:avLst/>
          </a:prstGeom>
          <a:solidFill>
            <a:srgbClr val="C9A227"/>
          </a:solidFill>
          <a:ln w="12700">
            <a:solidFill>
              <a:srgbClr val="333333"/>
            </a:solidFill>
            <a:prstDash val="solid"/>
          </a:ln>
        </p:spPr>
        <p:txBody>
          <a:bodyPr/>
          <a:p/>
        </p:txBody>
      </p:sp>
      <p:sp>
        <p:nvSpPr>
          <p:cNvPr id="14" name="Text 11"/>
          <p:cNvSpPr/>
          <p:nvPr/>
        </p:nvSpPr>
        <p:spPr>
          <a:xfrm>
            <a:off x="3611880" y="1737360"/>
            <a:ext cx="201168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1E2761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18 yrs</a:t>
            </a:r>
            <a:endParaRPr lang="en-US" sz="2800" dirty="0"/>
          </a:p>
        </p:txBody>
      </p:sp>
      <p:sp>
        <p:nvSpPr>
          <p:cNvPr id="15" name="Text 12"/>
          <p:cNvSpPr/>
          <p:nvPr/>
        </p:nvSpPr>
        <p:spPr>
          <a:xfrm>
            <a:off x="3611880" y="2267712"/>
            <a:ext cx="20116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1E2761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Compound Growth</a:t>
            </a:r>
            <a:endParaRPr lang="en-US" sz="1400" dirty="0"/>
          </a:p>
        </p:txBody>
      </p:sp>
      <p:sp>
        <p:nvSpPr>
          <p:cNvPr id="16" name="Text 13"/>
          <p:cNvSpPr/>
          <p:nvPr/>
        </p:nvSpPr>
        <p:spPr>
          <a:xfrm>
            <a:off x="3611880" y="2606040"/>
            <a:ext cx="201168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Sovereign Fund disburses 1.2% annually starting Year 18</a:t>
            </a:r>
            <a:endParaRPr lang="en-US" sz="1100" dirty="0"/>
          </a:p>
        </p:txBody>
      </p:sp>
      <p:pic>
        <p:nvPicPr>
          <p:cNvPr id="17" name="Image 1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06440" y="2258568"/>
            <a:ext cx="320040" cy="320040"/>
          </a:xfrm>
          <a:prstGeom prst="rect">
            <a:avLst/>
          </a:prstGeom>
        </p:spPr>
      </p:pic>
      <p:sp>
        <p:nvSpPr>
          <p:cNvPr id="18" name="Shape 14"/>
          <p:cNvSpPr/>
          <p:nvPr/>
        </p:nvSpPr>
        <p:spPr>
          <a:xfrm>
            <a:off x="6172200" y="1554480"/>
            <a:ext cx="2377440" cy="1737360"/>
          </a:xfrm>
          <a:prstGeom prst="rect">
            <a:avLst/>
          </a:prstGeom>
          <a:solidFill>
            <a:srgbClr val="F8F9FB"/>
          </a:solidFill>
          <a:ln w="12700">
            <a:solidFill>
              <a:srgbClr val="CADCFC"/>
            </a:solidFill>
            <a:prstDash val="solid"/>
          </a:ln>
          <a:effectLst>
            <a:outerShdw sx="100000" sy="100000" kx="0" ky="0" algn="bl" rotWithShape="0" blurRad="101600" dist="25400" dir="16200000">
              <a:srgbClr val="000000">
                <a:alpha val="10000"/>
              </a:srgbClr>
            </a:outerShdw>
          </a:effectLst>
        </p:spPr>
        <p:txBody>
          <a:bodyPr/>
          <a:p/>
        </p:txBody>
      </p:sp>
      <p:sp>
        <p:nvSpPr>
          <p:cNvPr id="19" name="Shape 15"/>
          <p:cNvSpPr/>
          <p:nvPr/>
        </p:nvSpPr>
        <p:spPr>
          <a:xfrm>
            <a:off x="6172200" y="1554480"/>
            <a:ext cx="91440" cy="1737360"/>
          </a:xfrm>
          <a:prstGeom prst="rect">
            <a:avLst/>
          </a:prstGeom>
          <a:solidFill>
            <a:srgbClr val="C9A227"/>
          </a:solidFill>
          <a:ln w="12700">
            <a:solidFill>
              <a:srgbClr val="333333"/>
            </a:solidFill>
            <a:prstDash val="solid"/>
          </a:ln>
        </p:spPr>
        <p:txBody>
          <a:bodyPr/>
          <a:p/>
        </p:txBody>
      </p:sp>
      <p:sp>
        <p:nvSpPr>
          <p:cNvPr id="20" name="Text 16"/>
          <p:cNvSpPr/>
          <p:nvPr/>
        </p:nvSpPr>
        <p:spPr>
          <a:xfrm>
            <a:off x="6400800" y="1737360"/>
            <a:ext cx="201168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1E2761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Free</a:t>
            </a:r>
            <a:endParaRPr lang="en-US" sz="2800" dirty="0"/>
          </a:p>
        </p:txBody>
      </p:sp>
      <p:sp>
        <p:nvSpPr>
          <p:cNvPr id="21" name="Text 17"/>
          <p:cNvSpPr/>
          <p:nvPr/>
        </p:nvSpPr>
        <p:spPr>
          <a:xfrm>
            <a:off x="6400800" y="2267712"/>
            <a:ext cx="20116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1E2761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Education for All</a:t>
            </a:r>
            <a:endParaRPr lang="en-US" sz="1400" dirty="0"/>
          </a:p>
        </p:txBody>
      </p:sp>
      <p:sp>
        <p:nvSpPr>
          <p:cNvPr id="22" name="Text 18"/>
          <p:cNvSpPr/>
          <p:nvPr/>
        </p:nvSpPr>
        <p:spPr>
          <a:xfrm>
            <a:off x="6400800" y="2606040"/>
            <a:ext cx="201168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Cost-based pricing. No credential cap. Doctoral stipends.</a:t>
            </a:r>
            <a:endParaRPr lang="en-US" sz="1100" dirty="0"/>
          </a:p>
        </p:txBody>
      </p:sp>
      <p:sp>
        <p:nvSpPr>
          <p:cNvPr id="23" name="Shape 19"/>
          <p:cNvSpPr/>
          <p:nvPr/>
        </p:nvSpPr>
        <p:spPr>
          <a:xfrm>
            <a:off x="457200" y="3611880"/>
            <a:ext cx="8229600" cy="777240"/>
          </a:xfrm>
          <a:prstGeom prst="rect">
            <a:avLst/>
          </a:prstGeom>
          <a:solidFill>
            <a:srgbClr val="1E2761"/>
          </a:solidFill>
          <a:ln w="12700">
            <a:solidFill>
              <a:srgbClr val="333333"/>
            </a:solidFill>
            <a:prstDash val="solid"/>
          </a:ln>
        </p:spPr>
        <p:txBody>
          <a:bodyPr/>
          <a:p/>
        </p:txBody>
      </p:sp>
      <p:sp>
        <p:nvSpPr>
          <p:cNvPr id="24" name="Text 20"/>
          <p:cNvSpPr/>
          <p:nvPr/>
        </p:nvSpPr>
        <p:spPr>
          <a:xfrm>
            <a:off x="640080" y="3657600"/>
            <a:ext cx="78638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Funding belongs to the student. Coverage through doctorate.</a:t>
            </a:r>
            <a:endParaRPr lang="en-US" sz="1600" dirty="0"/>
          </a:p>
        </p:txBody>
      </p:sp>
      <p:sp>
        <p:nvSpPr>
          <p:cNvPr id="25" name="Text 21"/>
          <p:cNvSpPr/>
          <p:nvPr/>
        </p:nvSpPr>
        <p:spPr>
          <a:xfrm>
            <a:off x="640080" y="4023360"/>
            <a:ext cx="786384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Every American can pursue education through age 30 — vocational, college, master's, doctorate. No cap on fields or credentials. Doctoral students receive living stipends. Carry it where you choose to learn.</a:t>
            </a:r>
            <a:endParaRPr lang="en-US" sz="1200" dirty="0"/>
          </a:p>
        </p:txBody>
      </p:sp>
      <p:sp>
        <p:nvSpPr>
          <p:cNvPr id="26" name="Text 22"/>
          <p:cNvSpPr/>
          <p:nvPr/>
        </p:nvSpPr>
        <p:spPr>
          <a:xfrm>
            <a:off x="457200" y="4526280"/>
            <a:ext cx="8229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i="1" dirty="0">
                <a:solidFill>
                  <a:srgbClr val="1E2761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Free education through doctorate achievable at maturity · $18T fund balance by year 60</a:t>
            </a:r>
            <a:endParaRPr lang="en-US" sz="1300" dirty="0"/>
          </a:p>
        </p:txBody>
      </p:sp>
      <p:sp>
        <p:nvSpPr>
          <p:cNvPr id="27" name="Text 23"/>
          <p:cNvSpPr/>
          <p:nvPr/>
        </p:nvSpPr>
        <p:spPr>
          <a:xfrm>
            <a:off x="365760" y="4846320"/>
            <a:ext cx="457200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We The People — Platform Overview</a:t>
            </a:r>
            <a:endParaRPr lang="en-US" sz="900" dirty="0"/>
          </a:p>
        </p:txBody>
      </p:sp>
      <p:sp>
        <p:nvSpPr>
          <p:cNvPr id="28" name="Text 24"/>
          <p:cNvSpPr/>
          <p:nvPr/>
        </p:nvSpPr>
        <p:spPr>
          <a:xfrm>
            <a:off x="8229600" y="4846320"/>
            <a:ext cx="54864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6</a:t>
            </a:r>
            <a:endParaRPr lang="en-US" sz="9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822960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2800" b="1" dirty="0">
                <a:solidFill>
                  <a:srgbClr val="1E2761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The pillars reinforce each other</a:t>
            </a:r>
            <a:endParaRPr lang="en-US" sz="2800" dirty="0"/>
          </a:p>
        </p:txBody>
      </p:sp>
      <p:sp>
        <p:nvSpPr>
          <p:cNvPr id="3" name="Text 1"/>
          <p:cNvSpPr/>
          <p:nvPr/>
        </p:nvSpPr>
        <p:spPr>
          <a:xfrm>
            <a:off x="457200" y="914400"/>
            <a:ext cx="82296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i="1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This is what makes the architecture more than the sum of its parts</a:t>
            </a:r>
            <a:endParaRPr lang="en-US" sz="1300" dirty="0"/>
          </a:p>
        </p:txBody>
      </p:sp>
      <p:sp>
        <p:nvSpPr>
          <p:cNvPr id="4" name="Shape 2"/>
          <p:cNvSpPr/>
          <p:nvPr/>
        </p:nvSpPr>
        <p:spPr>
          <a:xfrm>
            <a:off x="1874520" y="1828800"/>
            <a:ext cx="1371600" cy="1371600"/>
          </a:xfrm>
          <a:prstGeom prst="ellipse">
            <a:avLst/>
          </a:prstGeom>
          <a:solidFill>
            <a:srgbClr val="1E2761"/>
          </a:solidFill>
          <a:ln w="25400">
            <a:solidFill>
              <a:srgbClr val="C9A227"/>
            </a:solidFill>
            <a:prstDash val="solid"/>
          </a:ln>
          <a:effectLst>
            <a:outerShdw sx="100000" sy="100000" kx="0" ky="0" algn="bl" rotWithShape="0" blurRad="101600" dist="25400" dir="16200000">
              <a:srgbClr val="000000">
                <a:alpha val="10000"/>
              </a:srgbClr>
            </a:outerShdw>
          </a:effectLst>
        </p:spPr>
        <p:txBody>
          <a:bodyPr/>
          <a:p/>
        </p:txBody>
      </p:sp>
      <p:sp>
        <p:nvSpPr>
          <p:cNvPr id="5" name="Text 3"/>
          <p:cNvSpPr/>
          <p:nvPr/>
        </p:nvSpPr>
        <p:spPr>
          <a:xfrm>
            <a:off x="1874520" y="1828800"/>
            <a:ext cx="1371600" cy="1371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Wage Floors</a:t>
            </a:r>
            <a:endParaRPr lang="en-US" sz="1300" dirty="0"/>
          </a:p>
        </p:txBody>
      </p:sp>
      <p:pic>
        <p:nvPicPr>
          <p:cNvPr id="6" name="Image 0" descr="preencoded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83280" y="2350008"/>
            <a:ext cx="365760" cy="329184"/>
          </a:xfrm>
          <a:prstGeom prst="rect">
            <a:avLst/>
          </a:prstGeom>
        </p:spPr>
      </p:pic>
      <p:sp>
        <p:nvSpPr>
          <p:cNvPr id="7" name="Text 4"/>
          <p:cNvSpPr/>
          <p:nvPr/>
        </p:nvSpPr>
        <p:spPr>
          <a:xfrm>
            <a:off x="3063240" y="3246120"/>
            <a:ext cx="10058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200" b="1" i="1" dirty="0">
                <a:solidFill>
                  <a:srgbClr val="C9A22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funds</a:t>
            </a:r>
            <a:endParaRPr lang="en-US" sz="1200" dirty="0"/>
          </a:p>
        </p:txBody>
      </p:sp>
      <p:sp>
        <p:nvSpPr>
          <p:cNvPr id="8" name="Shape 5"/>
          <p:cNvSpPr/>
          <p:nvPr/>
        </p:nvSpPr>
        <p:spPr>
          <a:xfrm>
            <a:off x="3886200" y="1828800"/>
            <a:ext cx="1371600" cy="1371600"/>
          </a:xfrm>
          <a:prstGeom prst="ellipse">
            <a:avLst/>
          </a:prstGeom>
          <a:solidFill>
            <a:srgbClr val="1E2761"/>
          </a:solidFill>
          <a:ln w="25400">
            <a:solidFill>
              <a:srgbClr val="C9A227"/>
            </a:solidFill>
            <a:prstDash val="solid"/>
          </a:ln>
          <a:effectLst>
            <a:outerShdw sx="100000" sy="100000" kx="0" ky="0" algn="bl" rotWithShape="0" blurRad="101600" dist="25400" dir="16200000">
              <a:srgbClr val="000000">
                <a:alpha val="10000"/>
              </a:srgbClr>
            </a:outerShdw>
          </a:effectLst>
        </p:spPr>
        <p:txBody>
          <a:bodyPr/>
          <a:p/>
        </p:txBody>
      </p:sp>
      <p:sp>
        <p:nvSpPr>
          <p:cNvPr id="9" name="Text 6"/>
          <p:cNvSpPr/>
          <p:nvPr/>
        </p:nvSpPr>
        <p:spPr>
          <a:xfrm>
            <a:off x="3886200" y="1828800"/>
            <a:ext cx="1371600" cy="1371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Retirement Fund</a:t>
            </a:r>
            <a:endParaRPr lang="en-US" sz="1300" dirty="0"/>
          </a:p>
        </p:txBody>
      </p:sp>
      <p:pic>
        <p:nvPicPr>
          <p:cNvPr id="10" name="Image 1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4960" y="2350008"/>
            <a:ext cx="365760" cy="329184"/>
          </a:xfrm>
          <a:prstGeom prst="rect">
            <a:avLst/>
          </a:prstGeom>
        </p:spPr>
      </p:pic>
      <p:sp>
        <p:nvSpPr>
          <p:cNvPr id="11" name="Text 7"/>
          <p:cNvSpPr/>
          <p:nvPr/>
        </p:nvSpPr>
        <p:spPr>
          <a:xfrm>
            <a:off x="5074920" y="3246120"/>
            <a:ext cx="10058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200" b="1" i="1" dirty="0">
                <a:solidFill>
                  <a:srgbClr val="C9A22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supports</a:t>
            </a:r>
            <a:endParaRPr lang="en-US" sz="1200" dirty="0"/>
          </a:p>
        </p:txBody>
      </p:sp>
      <p:sp>
        <p:nvSpPr>
          <p:cNvPr id="12" name="Shape 8"/>
          <p:cNvSpPr/>
          <p:nvPr/>
        </p:nvSpPr>
        <p:spPr>
          <a:xfrm>
            <a:off x="5897880" y="1828800"/>
            <a:ext cx="1371600" cy="1371600"/>
          </a:xfrm>
          <a:prstGeom prst="ellipse">
            <a:avLst/>
          </a:prstGeom>
          <a:solidFill>
            <a:srgbClr val="1E2761"/>
          </a:solidFill>
          <a:ln w="25400">
            <a:solidFill>
              <a:srgbClr val="C9A227"/>
            </a:solidFill>
            <a:prstDash val="solid"/>
          </a:ln>
          <a:effectLst>
            <a:outerShdw sx="100000" sy="100000" kx="0" ky="0" algn="bl" rotWithShape="0" blurRad="101600" dist="25400" dir="16200000">
              <a:srgbClr val="000000">
                <a:alpha val="10000"/>
              </a:srgbClr>
            </a:outerShdw>
          </a:effectLst>
        </p:spPr>
        <p:txBody>
          <a:bodyPr/>
          <a:p/>
        </p:txBody>
      </p:sp>
      <p:sp>
        <p:nvSpPr>
          <p:cNvPr id="13" name="Text 9"/>
          <p:cNvSpPr/>
          <p:nvPr/>
        </p:nvSpPr>
        <p:spPr>
          <a:xfrm>
            <a:off x="5897880" y="1828800"/>
            <a:ext cx="1371600" cy="1371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Education Fund</a:t>
            </a:r>
            <a:endParaRPr lang="en-US" sz="1300" dirty="0"/>
          </a:p>
        </p:txBody>
      </p:sp>
      <p:sp>
        <p:nvSpPr>
          <p:cNvPr id="14" name="Text 10"/>
          <p:cNvSpPr/>
          <p:nvPr/>
        </p:nvSpPr>
        <p:spPr>
          <a:xfrm>
            <a:off x="457200" y="3657600"/>
            <a:ext cx="82296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400" b="1" i="1" dirty="0">
                <a:solidFill>
                  <a:srgbClr val="1E2761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…and educated workers earn the floor wages that fund the cycle.</a:t>
            </a:r>
            <a:endParaRPr lang="en-US" sz="1400" dirty="0"/>
          </a:p>
        </p:txBody>
      </p:sp>
      <p:sp>
        <p:nvSpPr>
          <p:cNvPr id="15" name="Text 11"/>
          <p:cNvSpPr/>
          <p:nvPr/>
        </p:nvSpPr>
        <p:spPr>
          <a:xfrm>
            <a:off x="640080" y="4160520"/>
            <a:ext cx="786384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200" b="1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 xml:space="preserve">Workers earning floor wages </a:t>
            </a:r>
            <a:pPr algn="ctr" indent="0" marL="0">
              <a:buNone/>
            </a:pPr>
            <a:r>
              <a:rPr lang="en-US" sz="12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 xml:space="preserve">fund the retirement system at meaningful scale.  </a:t>
            </a:r>
            <a:pPr algn="ctr" indent="0" marL="0">
              <a:buNone/>
            </a:pPr>
            <a:r>
              <a:rPr lang="en-US" sz="1200" b="1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 xml:space="preserve">Mature retirement fund </a:t>
            </a:r>
            <a:pPr algn="ctr" indent="0" marL="0">
              <a:buNone/>
            </a:pPr>
            <a:r>
              <a:rPr lang="en-US" sz="12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 xml:space="preserve">supports education for the next generation.  </a:t>
            </a:r>
            <a:pPr algn="ctr" indent="0" marL="0">
              <a:buNone/>
            </a:pPr>
            <a:r>
              <a:rPr lang="en-US" sz="1200" b="1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 xml:space="preserve">Educated workers </a:t>
            </a:r>
            <a:pPr algn="ctr" indent="0" marL="0">
              <a:buNone/>
            </a:pPr>
            <a:r>
              <a:rPr lang="en-US" sz="12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command the floor wages that close the loop.</a:t>
            </a:r>
            <a:endParaRPr lang="en-US" sz="1200" dirty="0"/>
          </a:p>
        </p:txBody>
      </p:sp>
      <p:sp>
        <p:nvSpPr>
          <p:cNvPr id="16" name="Text 12"/>
          <p:cNvSpPr/>
          <p:nvPr/>
        </p:nvSpPr>
        <p:spPr>
          <a:xfrm>
            <a:off x="365760" y="4846320"/>
            <a:ext cx="457200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We The People — Platform Overview</a:t>
            </a:r>
            <a:endParaRPr lang="en-US" sz="900" dirty="0"/>
          </a:p>
        </p:txBody>
      </p:sp>
      <p:sp>
        <p:nvSpPr>
          <p:cNvPr id="17" name="Text 13"/>
          <p:cNvSpPr/>
          <p:nvPr/>
        </p:nvSpPr>
        <p:spPr>
          <a:xfrm>
            <a:off x="8229600" y="4846320"/>
            <a:ext cx="54864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7</a:t>
            </a:r>
            <a:endParaRPr lang="en-US" sz="9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822960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2800" b="1" dirty="0">
                <a:solidFill>
                  <a:srgbClr val="1E2761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Pillars across the life cycle</a:t>
            </a:r>
            <a:endParaRPr lang="en-US" sz="2800" dirty="0"/>
          </a:p>
        </p:txBody>
      </p:sp>
      <p:sp>
        <p:nvSpPr>
          <p:cNvPr id="3" name="Text 1"/>
          <p:cNvSpPr/>
          <p:nvPr/>
        </p:nvSpPr>
        <p:spPr>
          <a:xfrm>
            <a:off x="457200" y="914400"/>
            <a:ext cx="82296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i="1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All twelve pillars are active at some point in every American’s life. The same architecture, applied where it’s needed.</a:t>
            </a:r>
            <a:endParaRPr lang="en-US" sz="1300" dirty="0"/>
          </a:p>
        </p:txBody>
      </p:sp>
      <p:sp>
        <p:nvSpPr>
          <p:cNvPr id="4" name="Shape 2"/>
          <p:cNvSpPr/>
          <p:nvPr/>
        </p:nvSpPr>
        <p:spPr>
          <a:xfrm>
            <a:off x="548640" y="1417320"/>
            <a:ext cx="3931920" cy="1508760"/>
          </a:xfrm>
          <a:prstGeom prst="rect">
            <a:avLst/>
          </a:prstGeom>
          <a:solidFill>
            <a:srgbClr val="F8F9FB"/>
          </a:solidFill>
          <a:ln w="12700">
            <a:solidFill>
              <a:srgbClr val="CADCFC"/>
            </a:solidFill>
            <a:prstDash val="solid"/>
          </a:ln>
          <a:effectLst>
            <a:outerShdw sx="100000" sy="100000" kx="0" ky="0" algn="bl" rotWithShape="0" blurRad="101600" dist="25400" dir="16200000">
              <a:srgbClr val="000000">
                <a:alpha val="10000"/>
              </a:srgbClr>
            </a:outerShdw>
          </a:effectLst>
        </p:spPr>
        <p:txBody>
          <a:bodyPr/>
          <a:p/>
        </p:txBody>
      </p:sp>
      <p:pic>
        <p:nvPicPr>
          <p:cNvPr id="5" name="Image 0" descr="preencoded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1520" y="1600200"/>
            <a:ext cx="457200" cy="457200"/>
          </a:xfrm>
          <a:prstGeom prst="rect">
            <a:avLst/>
          </a:prstGeom>
        </p:spPr>
      </p:pic>
      <p:sp>
        <p:nvSpPr>
          <p:cNvPr id="6" name="Text 3"/>
          <p:cNvSpPr/>
          <p:nvPr/>
        </p:nvSpPr>
        <p:spPr>
          <a:xfrm>
            <a:off x="1325880" y="1581912"/>
            <a:ext cx="301752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1E2761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Childhood (0–18)</a:t>
            </a:r>
            <a:endParaRPr lang="en-US" sz="1600" dirty="0"/>
          </a:p>
        </p:txBody>
      </p:sp>
      <p:sp>
        <p:nvSpPr>
          <p:cNvPr id="7" name="Text 4"/>
          <p:cNvSpPr/>
          <p:nvPr/>
        </p:nvSpPr>
        <p:spPr>
          <a:xfrm>
            <a:off x="731520" y="2130552"/>
            <a:ext cx="356616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Healthcare from day one. Childcare from infancy. Mental health when needed. Education seed grows from $5K at birth to free college at 18.</a:t>
            </a:r>
            <a:endParaRPr lang="en-US" sz="1000" dirty="0"/>
          </a:p>
        </p:txBody>
      </p:sp>
      <p:sp>
        <p:nvSpPr>
          <p:cNvPr id="8" name="Text 5"/>
          <p:cNvSpPr/>
          <p:nvPr/>
        </p:nvSpPr>
        <p:spPr>
          <a:xfrm>
            <a:off x="731520" y="2642616"/>
            <a:ext cx="356616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i="1" dirty="0">
                <a:solidFill>
                  <a:srgbClr val="C9A22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P3, P4, P5, P6 · ~6.4% combined payroll</a:t>
            </a:r>
            <a:endParaRPr lang="en-US" sz="1000" dirty="0"/>
          </a:p>
        </p:txBody>
      </p:sp>
      <p:sp>
        <p:nvSpPr>
          <p:cNvPr id="9" name="Shape 6"/>
          <p:cNvSpPr/>
          <p:nvPr/>
        </p:nvSpPr>
        <p:spPr>
          <a:xfrm>
            <a:off x="4663440" y="1417320"/>
            <a:ext cx="3931920" cy="1508760"/>
          </a:xfrm>
          <a:prstGeom prst="rect">
            <a:avLst/>
          </a:prstGeom>
          <a:solidFill>
            <a:srgbClr val="F8F9FB"/>
          </a:solidFill>
          <a:ln w="12700">
            <a:solidFill>
              <a:srgbClr val="CADCFC"/>
            </a:solidFill>
            <a:prstDash val="solid"/>
          </a:ln>
          <a:effectLst>
            <a:outerShdw sx="100000" sy="100000" kx="0" ky="0" algn="bl" rotWithShape="0" blurRad="101600" dist="25400" dir="16200000">
              <a:srgbClr val="000000">
                <a:alpha val="10000"/>
              </a:srgbClr>
            </a:outerShdw>
          </a:effectLst>
        </p:spPr>
        <p:txBody>
          <a:bodyPr/>
          <a:p/>
        </p:txBody>
      </p:sp>
      <p:pic>
        <p:nvPicPr>
          <p:cNvPr id="10" name="Image 1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46320" y="1600200"/>
            <a:ext cx="457200" cy="457200"/>
          </a:xfrm>
          <a:prstGeom prst="rect">
            <a:avLst/>
          </a:prstGeom>
        </p:spPr>
      </p:pic>
      <p:sp>
        <p:nvSpPr>
          <p:cNvPr id="11" name="Text 7"/>
          <p:cNvSpPr/>
          <p:nvPr/>
        </p:nvSpPr>
        <p:spPr>
          <a:xfrm>
            <a:off x="5440680" y="1581912"/>
            <a:ext cx="301752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1E2761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Working age (18–65)</a:t>
            </a:r>
            <a:endParaRPr lang="en-US" sz="1600" dirty="0"/>
          </a:p>
        </p:txBody>
      </p:sp>
      <p:sp>
        <p:nvSpPr>
          <p:cNvPr id="12" name="Text 8"/>
          <p:cNvSpPr/>
          <p:nvPr/>
        </p:nvSpPr>
        <p:spPr>
          <a:xfrm>
            <a:off x="4846320" y="2130552"/>
            <a:ext cx="356616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Empirical wage floors. Healthcare. Childcare for working parents. Mental health. Paid family time. Long-term care for aging parents. Housing assistance.</a:t>
            </a:r>
            <a:endParaRPr lang="en-US" sz="1000" dirty="0"/>
          </a:p>
        </p:txBody>
      </p:sp>
      <p:sp>
        <p:nvSpPr>
          <p:cNvPr id="13" name="Text 9"/>
          <p:cNvSpPr/>
          <p:nvPr/>
        </p:nvSpPr>
        <p:spPr>
          <a:xfrm>
            <a:off x="4846320" y="2642616"/>
            <a:ext cx="356616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i="1" dirty="0">
                <a:solidFill>
                  <a:srgbClr val="C9A22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P2, P4, P5, P6, P8, P9, P10 · ~9.5% combined payroll</a:t>
            </a:r>
            <a:endParaRPr lang="en-US" sz="1000" dirty="0"/>
          </a:p>
        </p:txBody>
      </p:sp>
      <p:sp>
        <p:nvSpPr>
          <p:cNvPr id="14" name="Shape 10"/>
          <p:cNvSpPr/>
          <p:nvPr/>
        </p:nvSpPr>
        <p:spPr>
          <a:xfrm>
            <a:off x="548640" y="3063240"/>
            <a:ext cx="3931920" cy="1508760"/>
          </a:xfrm>
          <a:prstGeom prst="rect">
            <a:avLst/>
          </a:prstGeom>
          <a:solidFill>
            <a:srgbClr val="F8F9FB"/>
          </a:solidFill>
          <a:ln w="12700">
            <a:solidFill>
              <a:srgbClr val="CADCFC"/>
            </a:solidFill>
            <a:prstDash val="solid"/>
          </a:ln>
          <a:effectLst>
            <a:outerShdw sx="100000" sy="100000" kx="0" ky="0" algn="bl" rotWithShape="0" blurRad="101600" dist="25400" dir="16200000">
              <a:srgbClr val="000000">
                <a:alpha val="10000"/>
              </a:srgbClr>
            </a:outerShdw>
          </a:effectLst>
        </p:spPr>
        <p:txBody>
          <a:bodyPr/>
          <a:p/>
        </p:txBody>
      </p:sp>
      <p:pic>
        <p:nvPicPr>
          <p:cNvPr id="15" name="Image 2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1520" y="3246120"/>
            <a:ext cx="457200" cy="457200"/>
          </a:xfrm>
          <a:prstGeom prst="rect">
            <a:avLst/>
          </a:prstGeom>
        </p:spPr>
      </p:pic>
      <p:sp>
        <p:nvSpPr>
          <p:cNvPr id="16" name="Text 11"/>
          <p:cNvSpPr/>
          <p:nvPr/>
        </p:nvSpPr>
        <p:spPr>
          <a:xfrm>
            <a:off x="1325880" y="3227832"/>
            <a:ext cx="301752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1E2761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Retirement and aging (65+)</a:t>
            </a:r>
            <a:endParaRPr lang="en-US" sz="1600" dirty="0"/>
          </a:p>
        </p:txBody>
      </p:sp>
      <p:sp>
        <p:nvSpPr>
          <p:cNvPr id="17" name="Text 12"/>
          <p:cNvSpPr/>
          <p:nvPr/>
        </p:nvSpPr>
        <p:spPr>
          <a:xfrm>
            <a:off x="731520" y="3776472"/>
            <a:ext cx="356616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Community Contribution Plan retirement income. Healthcare without spending down assets. Long-term care without Medicaid spend-down.</a:t>
            </a:r>
            <a:endParaRPr lang="en-US" sz="1000" dirty="0"/>
          </a:p>
        </p:txBody>
      </p:sp>
      <p:sp>
        <p:nvSpPr>
          <p:cNvPr id="18" name="Text 13"/>
          <p:cNvSpPr/>
          <p:nvPr/>
        </p:nvSpPr>
        <p:spPr>
          <a:xfrm>
            <a:off x="731520" y="4288536"/>
            <a:ext cx="356616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i="1" dirty="0">
                <a:solidFill>
                  <a:srgbClr val="C9A22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P1, P4, P9 · builds dignity at end of working life</a:t>
            </a:r>
            <a:endParaRPr lang="en-US" sz="1000" dirty="0"/>
          </a:p>
        </p:txBody>
      </p:sp>
      <p:sp>
        <p:nvSpPr>
          <p:cNvPr id="19" name="Shape 14"/>
          <p:cNvSpPr/>
          <p:nvPr/>
        </p:nvSpPr>
        <p:spPr>
          <a:xfrm>
            <a:off x="4663440" y="3063240"/>
            <a:ext cx="3931920" cy="1508760"/>
          </a:xfrm>
          <a:prstGeom prst="rect">
            <a:avLst/>
          </a:prstGeom>
          <a:solidFill>
            <a:srgbClr val="F8F9FB"/>
          </a:solidFill>
          <a:ln w="12700">
            <a:solidFill>
              <a:srgbClr val="CADCFC"/>
            </a:solidFill>
            <a:prstDash val="solid"/>
          </a:ln>
          <a:effectLst>
            <a:outerShdw sx="100000" sy="100000" kx="0" ky="0" algn="bl" rotWithShape="0" blurRad="101600" dist="25400" dir="16200000">
              <a:srgbClr val="000000">
                <a:alpha val="10000"/>
              </a:srgbClr>
            </a:outerShdw>
          </a:effectLst>
        </p:spPr>
        <p:txBody>
          <a:bodyPr/>
          <a:p/>
        </p:txBody>
      </p:sp>
      <p:pic>
        <p:nvPicPr>
          <p:cNvPr id="20" name="Image 3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46320" y="3246120"/>
            <a:ext cx="457200" cy="457200"/>
          </a:xfrm>
          <a:prstGeom prst="rect">
            <a:avLst/>
          </a:prstGeom>
        </p:spPr>
      </p:pic>
      <p:sp>
        <p:nvSpPr>
          <p:cNvPr id="21" name="Text 15"/>
          <p:cNvSpPr/>
          <p:nvPr/>
        </p:nvSpPr>
        <p:spPr>
          <a:xfrm>
            <a:off x="5440680" y="3227832"/>
            <a:ext cx="301752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1E2761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Cross-cutting (all stages)</a:t>
            </a:r>
            <a:endParaRPr lang="en-US" sz="1600" dirty="0"/>
          </a:p>
        </p:txBody>
      </p:sp>
      <p:sp>
        <p:nvSpPr>
          <p:cNvPr id="22" name="Text 16"/>
          <p:cNvSpPr/>
          <p:nvPr/>
        </p:nvSpPr>
        <p:spPr>
          <a:xfrm>
            <a:off x="4846320" y="3776472"/>
            <a:ext cx="356616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Civic infrastructure (broadband, 911, identity theft). Climate dividend reaches every household. Immigration policy supports workforce supply.</a:t>
            </a:r>
            <a:endParaRPr lang="en-US" sz="1000" dirty="0"/>
          </a:p>
        </p:txBody>
      </p:sp>
      <p:sp>
        <p:nvSpPr>
          <p:cNvPr id="23" name="Text 17"/>
          <p:cNvSpPr/>
          <p:nvPr/>
        </p:nvSpPr>
        <p:spPr>
          <a:xfrm>
            <a:off x="4846320" y="4288536"/>
            <a:ext cx="356616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i="1" dirty="0">
                <a:solidFill>
                  <a:srgbClr val="C9A22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P7, P11, P12 · active across every life stage</a:t>
            </a:r>
            <a:endParaRPr lang="en-US" sz="1000" dirty="0"/>
          </a:p>
        </p:txBody>
      </p:sp>
      <p:sp>
        <p:nvSpPr>
          <p:cNvPr id="24" name="Text 18"/>
          <p:cNvSpPr/>
          <p:nvPr/>
        </p:nvSpPr>
        <p:spPr>
          <a:xfrm>
            <a:off x="365760" y="4846320"/>
            <a:ext cx="457200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We The People — Platform Overview</a:t>
            </a:r>
            <a:endParaRPr lang="en-US" sz="900" dirty="0"/>
          </a:p>
        </p:txBody>
      </p:sp>
      <p:sp>
        <p:nvSpPr>
          <p:cNvPr id="25" name="Text 19"/>
          <p:cNvSpPr/>
          <p:nvPr/>
        </p:nvSpPr>
        <p:spPr>
          <a:xfrm>
            <a:off x="8229600" y="4846320"/>
            <a:ext cx="54864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8</a:t>
            </a:r>
            <a:endParaRPr lang="en-US" sz="9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822960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2800" b="1" dirty="0">
                <a:solidFill>
                  <a:srgbClr val="1E2761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From the first year of life through college</a:t>
            </a:r>
            <a:endParaRPr lang="en-US" sz="2800" dirty="0"/>
          </a:p>
        </p:txBody>
      </p:sp>
      <p:sp>
        <p:nvSpPr>
          <p:cNvPr id="3" name="Text 1"/>
          <p:cNvSpPr/>
          <p:nvPr/>
        </p:nvSpPr>
        <p:spPr>
          <a:xfrm>
            <a:off x="457200" y="914400"/>
            <a:ext cx="82296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i="1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pillars that determine whether children grow up secure, healthy, and educated.</a:t>
            </a:r>
            <a:endParaRPr lang="en-US" sz="1300" dirty="0"/>
          </a:p>
        </p:txBody>
      </p:sp>
      <p:sp>
        <p:nvSpPr>
          <p:cNvPr id="4" name="Shape 2"/>
          <p:cNvSpPr/>
          <p:nvPr/>
        </p:nvSpPr>
        <p:spPr>
          <a:xfrm>
            <a:off x="548640" y="1417320"/>
            <a:ext cx="3931920" cy="1508760"/>
          </a:xfrm>
          <a:prstGeom prst="rect">
            <a:avLst/>
          </a:prstGeom>
          <a:solidFill>
            <a:srgbClr val="F8F9FB"/>
          </a:solidFill>
          <a:ln w="12700">
            <a:solidFill>
              <a:srgbClr val="CADCFC"/>
            </a:solidFill>
            <a:prstDash val="solid"/>
          </a:ln>
          <a:effectLst>
            <a:outerShdw sx="100000" sy="100000" kx="0" ky="0" algn="bl" rotWithShape="0" blurRad="101600" dist="25400" dir="16200000">
              <a:srgbClr val="000000">
                <a:alpha val="10000"/>
              </a:srgbClr>
            </a:outerShdw>
          </a:effectLst>
        </p:spPr>
        <p:txBody>
          <a:bodyPr/>
          <a:p/>
        </p:txBody>
      </p:sp>
      <p:pic>
        <p:nvPicPr>
          <p:cNvPr id="5" name="Image 0" descr="preencoded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1520" y="1600200"/>
            <a:ext cx="457200" cy="457200"/>
          </a:xfrm>
          <a:prstGeom prst="rect">
            <a:avLst/>
          </a:prstGeom>
        </p:spPr>
      </p:pic>
      <p:sp>
        <p:nvSpPr>
          <p:cNvPr id="6" name="Text 3"/>
          <p:cNvSpPr/>
          <p:nvPr/>
        </p:nvSpPr>
        <p:spPr>
          <a:xfrm>
            <a:off x="1325880" y="1581912"/>
            <a:ext cx="301752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1E2761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Universal Healthcare</a:t>
            </a:r>
            <a:endParaRPr lang="en-US" sz="1600" dirty="0"/>
          </a:p>
        </p:txBody>
      </p:sp>
      <p:sp>
        <p:nvSpPr>
          <p:cNvPr id="7" name="Text 4"/>
          <p:cNvSpPr/>
          <p:nvPr/>
        </p:nvSpPr>
        <p:spPr>
          <a:xfrm>
            <a:off x="731520" y="2130552"/>
            <a:ext cx="356616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Pediatric care, vaccinations, dental, vision from day one. Children covered without family financial stress. 4% employer + 2% worker payroll.</a:t>
            </a:r>
            <a:endParaRPr lang="en-US" sz="1000" dirty="0"/>
          </a:p>
        </p:txBody>
      </p:sp>
      <p:sp>
        <p:nvSpPr>
          <p:cNvPr id="8" name="Text 5"/>
          <p:cNvSpPr/>
          <p:nvPr/>
        </p:nvSpPr>
        <p:spPr>
          <a:xfrm>
            <a:off x="731520" y="2642616"/>
            <a:ext cx="356616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i="1" dirty="0">
                <a:solidFill>
                  <a:srgbClr val="C9A22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Pillar Four: every child covered, every year</a:t>
            </a:r>
            <a:endParaRPr lang="en-US" sz="1000" dirty="0"/>
          </a:p>
        </p:txBody>
      </p:sp>
      <p:sp>
        <p:nvSpPr>
          <p:cNvPr id="9" name="Shape 6"/>
          <p:cNvSpPr/>
          <p:nvPr/>
        </p:nvSpPr>
        <p:spPr>
          <a:xfrm>
            <a:off x="4663440" y="1417320"/>
            <a:ext cx="3931920" cy="1508760"/>
          </a:xfrm>
          <a:prstGeom prst="rect">
            <a:avLst/>
          </a:prstGeom>
          <a:solidFill>
            <a:srgbClr val="F8F9FB"/>
          </a:solidFill>
          <a:ln w="12700">
            <a:solidFill>
              <a:srgbClr val="CADCFC"/>
            </a:solidFill>
            <a:prstDash val="solid"/>
          </a:ln>
          <a:effectLst>
            <a:outerShdw sx="100000" sy="100000" kx="0" ky="0" algn="bl" rotWithShape="0" blurRad="101600" dist="25400" dir="16200000">
              <a:srgbClr val="000000">
                <a:alpha val="10000"/>
              </a:srgbClr>
            </a:outerShdw>
          </a:effectLst>
        </p:spPr>
        <p:txBody>
          <a:bodyPr/>
          <a:p/>
        </p:txBody>
      </p:sp>
      <p:pic>
        <p:nvPicPr>
          <p:cNvPr id="10" name="Image 1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46320" y="1600200"/>
            <a:ext cx="457200" cy="457200"/>
          </a:xfrm>
          <a:prstGeom prst="rect">
            <a:avLst/>
          </a:prstGeom>
        </p:spPr>
      </p:pic>
      <p:sp>
        <p:nvSpPr>
          <p:cNvPr id="11" name="Text 7"/>
          <p:cNvSpPr/>
          <p:nvPr/>
        </p:nvSpPr>
        <p:spPr>
          <a:xfrm>
            <a:off x="5440680" y="1581912"/>
            <a:ext cx="301752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1E2761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Universal Childcare</a:t>
            </a:r>
            <a:endParaRPr lang="en-US" sz="1600" dirty="0"/>
          </a:p>
        </p:txBody>
      </p:sp>
      <p:sp>
        <p:nvSpPr>
          <p:cNvPr id="12" name="Text 8"/>
          <p:cNvSpPr/>
          <p:nvPr/>
        </p:nvSpPr>
        <p:spPr>
          <a:xfrm>
            <a:off x="4846320" y="2130552"/>
            <a:ext cx="356616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$10/day parent cap from infancy through pre-K. 12M children covered. Workforce of trained early childhood educators.</a:t>
            </a:r>
            <a:endParaRPr lang="en-US" sz="1000" dirty="0"/>
          </a:p>
        </p:txBody>
      </p:sp>
      <p:sp>
        <p:nvSpPr>
          <p:cNvPr id="13" name="Text 9"/>
          <p:cNvSpPr/>
          <p:nvPr/>
        </p:nvSpPr>
        <p:spPr>
          <a:xfrm>
            <a:off x="4846320" y="2642616"/>
            <a:ext cx="356616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i="1" dirty="0">
                <a:solidFill>
                  <a:srgbClr val="C9A22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Pillar Five: family with 2 kids saves ~$22K/yr</a:t>
            </a:r>
            <a:endParaRPr lang="en-US" sz="1000" dirty="0"/>
          </a:p>
        </p:txBody>
      </p:sp>
      <p:sp>
        <p:nvSpPr>
          <p:cNvPr id="14" name="Shape 10"/>
          <p:cNvSpPr/>
          <p:nvPr/>
        </p:nvSpPr>
        <p:spPr>
          <a:xfrm>
            <a:off x="548640" y="3063240"/>
            <a:ext cx="3931920" cy="1508760"/>
          </a:xfrm>
          <a:prstGeom prst="rect">
            <a:avLst/>
          </a:prstGeom>
          <a:solidFill>
            <a:srgbClr val="F8F9FB"/>
          </a:solidFill>
          <a:ln w="12700">
            <a:solidFill>
              <a:srgbClr val="CADCFC"/>
            </a:solidFill>
            <a:prstDash val="solid"/>
          </a:ln>
          <a:effectLst>
            <a:outerShdw sx="100000" sy="100000" kx="0" ky="0" algn="bl" rotWithShape="0" blurRad="101600" dist="25400" dir="16200000">
              <a:srgbClr val="000000">
                <a:alpha val="10000"/>
              </a:srgbClr>
            </a:outerShdw>
          </a:effectLst>
        </p:spPr>
        <p:txBody>
          <a:bodyPr/>
          <a:p/>
        </p:txBody>
      </p:sp>
      <p:pic>
        <p:nvPicPr>
          <p:cNvPr id="15" name="Image 2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1520" y="3246120"/>
            <a:ext cx="457200" cy="457200"/>
          </a:xfrm>
          <a:prstGeom prst="rect">
            <a:avLst/>
          </a:prstGeom>
        </p:spPr>
      </p:pic>
      <p:sp>
        <p:nvSpPr>
          <p:cNvPr id="16" name="Text 11"/>
          <p:cNvSpPr/>
          <p:nvPr/>
        </p:nvSpPr>
        <p:spPr>
          <a:xfrm>
            <a:off x="1325880" y="3227832"/>
            <a:ext cx="301752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1E2761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Universal Mental Health</a:t>
            </a:r>
            <a:endParaRPr lang="en-US" sz="1600" dirty="0"/>
          </a:p>
        </p:txBody>
      </p:sp>
      <p:sp>
        <p:nvSpPr>
          <p:cNvPr id="17" name="Text 12"/>
          <p:cNvSpPr/>
          <p:nvPr/>
        </p:nvSpPr>
        <p:spPr>
          <a:xfrm>
            <a:off x="731520" y="3776472"/>
            <a:ext cx="356616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Mental health support for children, teens, families. School-based and community access. No financial barrier.</a:t>
            </a:r>
            <a:endParaRPr lang="en-US" sz="1000" dirty="0"/>
          </a:p>
        </p:txBody>
      </p:sp>
      <p:sp>
        <p:nvSpPr>
          <p:cNvPr id="18" name="Text 13"/>
          <p:cNvSpPr/>
          <p:nvPr/>
        </p:nvSpPr>
        <p:spPr>
          <a:xfrm>
            <a:off x="731520" y="4288536"/>
            <a:ext cx="356616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i="1" dirty="0">
                <a:solidFill>
                  <a:srgbClr val="C9A22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Pillar Six: youth mental health crisis addressed</a:t>
            </a:r>
            <a:endParaRPr lang="en-US" sz="1000" dirty="0"/>
          </a:p>
        </p:txBody>
      </p:sp>
      <p:sp>
        <p:nvSpPr>
          <p:cNvPr id="19" name="Shape 14"/>
          <p:cNvSpPr/>
          <p:nvPr/>
        </p:nvSpPr>
        <p:spPr>
          <a:xfrm>
            <a:off x="4663440" y="3063240"/>
            <a:ext cx="3931920" cy="1508760"/>
          </a:xfrm>
          <a:prstGeom prst="rect">
            <a:avLst/>
          </a:prstGeom>
          <a:solidFill>
            <a:srgbClr val="F8F9FB"/>
          </a:solidFill>
          <a:ln w="12700">
            <a:solidFill>
              <a:srgbClr val="CADCFC"/>
            </a:solidFill>
            <a:prstDash val="solid"/>
          </a:ln>
          <a:effectLst>
            <a:outerShdw sx="100000" sy="100000" kx="0" ky="0" algn="bl" rotWithShape="0" blurRad="101600" dist="25400" dir="16200000">
              <a:srgbClr val="000000">
                <a:alpha val="10000"/>
              </a:srgbClr>
            </a:outerShdw>
          </a:effectLst>
        </p:spPr>
        <p:txBody>
          <a:bodyPr/>
          <a:p/>
        </p:txBody>
      </p:sp>
      <p:pic>
        <p:nvPicPr>
          <p:cNvPr id="20" name="Image 3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46320" y="3246120"/>
            <a:ext cx="457200" cy="457200"/>
          </a:xfrm>
          <a:prstGeom prst="rect">
            <a:avLst/>
          </a:prstGeom>
        </p:spPr>
      </p:pic>
      <p:sp>
        <p:nvSpPr>
          <p:cNvPr id="21" name="Text 15"/>
          <p:cNvSpPr/>
          <p:nvPr/>
        </p:nvSpPr>
        <p:spPr>
          <a:xfrm>
            <a:off x="5440680" y="3227832"/>
            <a:ext cx="301752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1E2761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Sovereign Education Fund</a:t>
            </a:r>
            <a:endParaRPr lang="en-US" sz="1600" dirty="0"/>
          </a:p>
        </p:txBody>
      </p:sp>
      <p:sp>
        <p:nvSpPr>
          <p:cNvPr id="22" name="Text 16"/>
          <p:cNvSpPr/>
          <p:nvPr/>
        </p:nvSpPr>
        <p:spPr>
          <a:xfrm>
            <a:off x="4846320" y="3776472"/>
            <a:ext cx="356616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$5,000 seed at birth. Compounds in the Sovereign Fund for 18 years. Free college achievable at maturity. Funding belongs to the student.</a:t>
            </a:r>
            <a:endParaRPr lang="en-US" sz="1000" dirty="0"/>
          </a:p>
        </p:txBody>
      </p:sp>
      <p:sp>
        <p:nvSpPr>
          <p:cNvPr id="23" name="Text 17"/>
          <p:cNvSpPr/>
          <p:nvPr/>
        </p:nvSpPr>
        <p:spPr>
          <a:xfrm>
            <a:off x="4846320" y="4288536"/>
            <a:ext cx="356616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i="1" dirty="0">
                <a:solidFill>
                  <a:srgbClr val="C9A22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Pillar Three: $1.23M life impact for every newborn</a:t>
            </a:r>
            <a:endParaRPr lang="en-US" sz="1000" dirty="0"/>
          </a:p>
        </p:txBody>
      </p:sp>
      <p:sp>
        <p:nvSpPr>
          <p:cNvPr id="24" name="Text 18"/>
          <p:cNvSpPr/>
          <p:nvPr/>
        </p:nvSpPr>
        <p:spPr>
          <a:xfrm>
            <a:off x="365760" y="4846320"/>
            <a:ext cx="457200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We The People — Platform Overview</a:t>
            </a:r>
            <a:endParaRPr lang="en-US" sz="900" dirty="0"/>
          </a:p>
        </p:txBody>
      </p:sp>
      <p:sp>
        <p:nvSpPr>
          <p:cNvPr id="25" name="Text 19"/>
          <p:cNvSpPr/>
          <p:nvPr/>
        </p:nvSpPr>
        <p:spPr>
          <a:xfrm>
            <a:off x="8229600" y="4846320"/>
            <a:ext cx="54864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9</a:t>
            </a:r>
            <a:endParaRPr lang="en-US" sz="9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16</Slides>
  <Notes>16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9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 The People — Platform Overview</dc:title>
  <dc:subject>Policy platform for shared prosperity</dc:subject>
  <dc:creator>Jason</dc:creator>
  <cp:lastModifiedBy>Jason</cp:lastModifiedBy>
  <cp:revision>1</cp:revision>
  <dcterms:created xsi:type="dcterms:W3CDTF">2026-05-03T22:14:37Z</dcterms:created>
  <dcterms:modified xsi:type="dcterms:W3CDTF">2026-05-03T22:14:37Z</dcterms:modified>
</cp:coreProperties>
</file>